
<file path=[Content_Types].xml><?xml version="1.0" encoding="utf-8"?>
<Types xmlns="http://schemas.openxmlformats.org/package/2006/content-types">
  <Default Extension="xml" ContentType="application/xml"/>
  <Default Extension="jpeg" ContentType="image/jpeg"/>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Lst>
  <p:sldIdLst>
    <p:sldId id="256" r:id="rId2"/>
    <p:sldId id="286" r:id="rId3"/>
    <p:sldId id="263" r:id="rId4"/>
    <p:sldId id="265" r:id="rId5"/>
    <p:sldId id="264" r:id="rId6"/>
    <p:sldId id="257" r:id="rId7"/>
    <p:sldId id="261" r:id="rId8"/>
    <p:sldId id="285" r:id="rId9"/>
    <p:sldId id="266" r:id="rId10"/>
    <p:sldId id="268" r:id="rId11"/>
    <p:sldId id="269" r:id="rId12"/>
    <p:sldId id="270" r:id="rId13"/>
    <p:sldId id="271" r:id="rId14"/>
    <p:sldId id="273" r:id="rId15"/>
    <p:sldId id="272" r:id="rId16"/>
    <p:sldId id="274" r:id="rId17"/>
    <p:sldId id="275" r:id="rId18"/>
    <p:sldId id="276" r:id="rId19"/>
    <p:sldId id="277" r:id="rId20"/>
    <p:sldId id="278" r:id="rId21"/>
    <p:sldId id="279" r:id="rId22"/>
    <p:sldId id="280" r:id="rId23"/>
    <p:sldId id="281" r:id="rId24"/>
    <p:sldId id="282" r:id="rId25"/>
    <p:sldId id="283" r:id="rId26"/>
    <p:sldId id="267" r:id="rId27"/>
    <p:sldId id="259" r:id="rId28"/>
    <p:sldId id="260" r:id="rId29"/>
    <p:sldId id="262" r:id="rId30"/>
    <p:sldId id="284"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4660"/>
  </p:normalViewPr>
  <p:slideViewPr>
    <p:cSldViewPr snapToGrid="0">
      <p:cViewPr varScale="1">
        <p:scale>
          <a:sx n="92" d="100"/>
          <a:sy n="92" d="100"/>
        </p:scale>
        <p:origin x="7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3.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3.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2.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2.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Virsraksta slaids">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7200" cap="none" baseline="0">
                <a:blipFill dpi="0" rotWithShape="1">
                  <a:blip r:embed="rId4"/>
                  <a:srcRect/>
                  <a:tile tx="6350" ty="-127000" sx="65000" sy="64000" flip="none" algn="tl"/>
                </a:blipFill>
              </a:defRPr>
            </a:lvl1pPr>
          </a:lstStyle>
          <a:p>
            <a:r>
              <a:rPr lang="lv-LV" smtClean="0"/>
              <a:t>Rediģēt šablona virsraksta stilu</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lv-LV" smtClean="0"/>
              <a:t>Rediģēt šablona apakšvirsraksta stilu</a:t>
            </a:r>
            <a:endParaRPr lang="en-US" dirty="0"/>
          </a:p>
        </p:txBody>
      </p:sp>
      <p:sp>
        <p:nvSpPr>
          <p:cNvPr id="4" name="Date Placeholder 3"/>
          <p:cNvSpPr>
            <a:spLocks noGrp="1"/>
          </p:cNvSpPr>
          <p:nvPr>
            <p:ph type="dt" sz="half" idx="10"/>
          </p:nvPr>
        </p:nvSpPr>
        <p:spPr/>
        <p:txBody>
          <a:bodyPr/>
          <a:lstStyle/>
          <a:p>
            <a:fld id="{83448B07-2C06-4CF2-8E91-F7385E71E2CB}" type="datetimeFigureOut">
              <a:rPr lang="en-US" dirty="0"/>
              <a:t>12/21/16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dirty="0"/>
          </a:p>
        </p:txBody>
      </p:sp>
      <p:sp>
        <p:nvSpPr>
          <p:cNvPr id="3" name="Vertical Text Placeholder 2"/>
          <p:cNvSpPr>
            <a:spLocks noGrp="1"/>
          </p:cNvSpPr>
          <p:nvPr>
            <p:ph type="body" orient="vert" idx="1"/>
          </p:nvPr>
        </p:nvSpPr>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Date Placeholder 3"/>
          <p:cNvSpPr>
            <a:spLocks noGrp="1"/>
          </p:cNvSpPr>
          <p:nvPr>
            <p:ph type="dt" sz="half" idx="10"/>
          </p:nvPr>
        </p:nvSpPr>
        <p:spPr/>
        <p:txBody>
          <a:bodyPr/>
          <a:lstStyle/>
          <a:p>
            <a:fld id="{181069D4-B020-4602-B87C-B094679675DF}" type="datetimeFigureOut">
              <a:rPr lang="en-US" dirty="0"/>
              <a:t>12/21/16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lv-LV" smtClean="0"/>
              <a:t>Rediģēt šablona virsraksta stilu</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Date Placeholder 3"/>
          <p:cNvSpPr>
            <a:spLocks noGrp="1"/>
          </p:cNvSpPr>
          <p:nvPr>
            <p:ph type="dt" sz="half" idx="10"/>
          </p:nvPr>
        </p:nvSpPr>
        <p:spPr/>
        <p:txBody>
          <a:bodyPr/>
          <a:lstStyle/>
          <a:p>
            <a:fld id="{936C11EA-3D59-4DFE-9385-0A032B3191AF}" type="datetimeFigureOut">
              <a:rPr lang="en-US" dirty="0"/>
              <a:t>12/21/16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dirty="0"/>
          </a:p>
        </p:txBody>
      </p:sp>
      <p:sp>
        <p:nvSpPr>
          <p:cNvPr id="3" name="Content Placeholder 2"/>
          <p:cNvSpPr>
            <a:spLocks noGrp="1"/>
          </p:cNvSpPr>
          <p:nvPr>
            <p:ph idx="1"/>
          </p:nvPr>
        </p:nvSpPr>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Date Placeholder 3"/>
          <p:cNvSpPr>
            <a:spLocks noGrp="1"/>
          </p:cNvSpPr>
          <p:nvPr>
            <p:ph type="dt" sz="half" idx="10"/>
          </p:nvPr>
        </p:nvSpPr>
        <p:spPr/>
        <p:txBody>
          <a:bodyPr/>
          <a:lstStyle/>
          <a:p>
            <a:fld id="{804936D4-0671-4B70-A95D-BFBC9A35DA5B}" type="datetimeFigureOut">
              <a:rPr lang="en-US" dirty="0"/>
              <a:t>12/21/16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adaļas galvene">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7200" b="0"/>
            </a:lvl1pPr>
          </a:lstStyle>
          <a:p>
            <a:r>
              <a:rPr lang="lv-LV" smtClean="0"/>
              <a:t>Rediģēt šablona virsraksta stilu</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Rediģēt šablona teksta stilus</a:t>
            </a:r>
          </a:p>
        </p:txBody>
      </p:sp>
      <p:sp>
        <p:nvSpPr>
          <p:cNvPr id="4" name="Date Placeholder 3"/>
          <p:cNvSpPr>
            <a:spLocks noGrp="1"/>
          </p:cNvSpPr>
          <p:nvPr>
            <p:ph type="dt" sz="half" idx="10"/>
          </p:nvPr>
        </p:nvSpPr>
        <p:spPr>
          <a:xfrm>
            <a:off x="8593667" y="6272784"/>
            <a:ext cx="2644309" cy="365125"/>
          </a:xfrm>
        </p:spPr>
        <p:txBody>
          <a:bodyPr/>
          <a:lstStyle/>
          <a:p>
            <a:fld id="{DDD67DAC-232D-4042-B5C0-E64770A42A28}" type="datetimeFigureOut">
              <a:rPr lang="en-US" dirty="0"/>
              <a:t>12/21/16</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5" name="Date Placeholder 4"/>
          <p:cNvSpPr>
            <a:spLocks noGrp="1"/>
          </p:cNvSpPr>
          <p:nvPr>
            <p:ph type="dt" sz="half" idx="10"/>
          </p:nvPr>
        </p:nvSpPr>
        <p:spPr/>
        <p:txBody>
          <a:bodyPr/>
          <a:lstStyle/>
          <a:p>
            <a:fld id="{8ECECD2C-79BD-4B90-B3FA-E3B19B3FF97B}" type="datetimeFigureOut">
              <a:rPr lang="en-US" dirty="0"/>
              <a:t>12/21/16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lv-LV" smtClean="0"/>
              <a:t>Rediģēt šablona virsraksta stilu</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7" name="Date Placeholder 6"/>
          <p:cNvSpPr>
            <a:spLocks noGrp="1"/>
          </p:cNvSpPr>
          <p:nvPr>
            <p:ph type="dt" sz="half" idx="10"/>
          </p:nvPr>
        </p:nvSpPr>
        <p:spPr/>
        <p:txBody>
          <a:bodyPr/>
          <a:lstStyle/>
          <a:p>
            <a:fld id="{29E9FDB6-7A26-4DBB-9BB0-088C0534314D}" type="datetimeFigureOut">
              <a:rPr lang="en-US" dirty="0"/>
              <a:t>12/21/16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lv-LV" smtClean="0"/>
              <a:t>Rediģēt šablona virsraksta stilu</a:t>
            </a:r>
            <a:endParaRPr lang="en-US" dirty="0"/>
          </a:p>
        </p:txBody>
      </p:sp>
      <p:sp>
        <p:nvSpPr>
          <p:cNvPr id="3" name="Date Placeholder 2"/>
          <p:cNvSpPr>
            <a:spLocks noGrp="1"/>
          </p:cNvSpPr>
          <p:nvPr>
            <p:ph type="dt" sz="half" idx="10"/>
          </p:nvPr>
        </p:nvSpPr>
        <p:spPr/>
        <p:txBody>
          <a:bodyPr/>
          <a:lstStyle/>
          <a:p>
            <a:fld id="{C2E7C72F-E0F0-449A-A903-6D7865ED3EFA}" type="datetimeFigureOut">
              <a:rPr lang="en-US" dirty="0"/>
              <a:t>12/21/16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1207D-C9F3-42EA-960B-DC9955B358C7}" type="datetimeFigureOut">
              <a:rPr lang="en-US" dirty="0"/>
              <a:t>12/21/16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turs ar parakstu">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0"/>
            </a:lvl1pPr>
          </a:lstStyle>
          <a:p>
            <a:r>
              <a:rPr lang="lv-LV" smtClean="0"/>
              <a:t>Rediģēt šablona virsraksta stilu</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Date Placeholder 4"/>
          <p:cNvSpPr>
            <a:spLocks noGrp="1"/>
          </p:cNvSpPr>
          <p:nvPr>
            <p:ph type="dt" sz="half" idx="10"/>
          </p:nvPr>
        </p:nvSpPr>
        <p:spPr/>
        <p:txBody>
          <a:bodyPr/>
          <a:lstStyle/>
          <a:p>
            <a:fld id="{4D8827A6-8947-4115-8D9E-E89B1EC0518D}" type="datetimeFigureOut">
              <a:rPr lang="en-US" dirty="0"/>
              <a:t>12/21/16</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ttēls ar parakstu">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0"/>
            </a:lvl1pPr>
          </a:lstStyle>
          <a:p>
            <a:r>
              <a:rPr lang="lv-LV" smtClean="0"/>
              <a:t>Rediģēt šablona virsraksta stilu</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v-LV" smtClean="0"/>
              <a:t>Noklikšķiniet uz ikonas, lai pievienotu attēlu</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Date Placeholder 4"/>
          <p:cNvSpPr>
            <a:spLocks noGrp="1"/>
          </p:cNvSpPr>
          <p:nvPr>
            <p:ph type="dt" sz="half" idx="10"/>
          </p:nvPr>
        </p:nvSpPr>
        <p:spPr/>
        <p:txBody>
          <a:bodyPr/>
          <a:lstStyle/>
          <a:p>
            <a:fld id="{ED460A6F-F31A-4CA3-B222-0B3C224FF998}" type="datetimeFigureOut">
              <a:rPr lang="en-US" dirty="0"/>
              <a:t>12/21/16</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png"/><Relationship Id="rId14" Type="http://schemas.microsoft.com/office/2007/relationships/hdphoto" Target="../media/hdphoto1.wdp"/><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lv-LV" smtClean="0"/>
              <a:t>Rediģēt šablona virsraksta stilu</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648A1663-7765-4EF4-B97F-A02E70C6265E}" type="datetimeFigureOut">
              <a:rPr lang="en-US" dirty="0"/>
              <a:t>12/21/16</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0">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800"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1.xml"/><Relationship Id="rId2"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workinestonia.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vestnesis.lv/?menu=doc&amp;id=258715"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talendidkoju.ee/"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p:txBody>
          <a:bodyPr/>
          <a:lstStyle/>
          <a:p>
            <a:r>
              <a:rPr lang="lv-LV" sz="6600" dirty="0" err="1" smtClean="0"/>
              <a:t>Remigrācijas</a:t>
            </a:r>
            <a:r>
              <a:rPr lang="lv-LV" sz="6600" dirty="0" smtClean="0"/>
              <a:t> politika Latvijā un pasaulē</a:t>
            </a:r>
            <a:endParaRPr lang="lv-LV" sz="6600" dirty="0"/>
          </a:p>
        </p:txBody>
      </p:sp>
      <p:sp>
        <p:nvSpPr>
          <p:cNvPr id="3" name="Apakšvirsraksts 2"/>
          <p:cNvSpPr>
            <a:spLocks noGrp="1"/>
          </p:cNvSpPr>
          <p:nvPr>
            <p:ph type="subTitle" idx="1"/>
          </p:nvPr>
        </p:nvSpPr>
        <p:spPr>
          <a:xfrm>
            <a:off x="1069847" y="4389120"/>
            <a:ext cx="8517497" cy="1069848"/>
          </a:xfrm>
        </p:spPr>
        <p:txBody>
          <a:bodyPr/>
          <a:lstStyle/>
          <a:p>
            <a:r>
              <a:rPr lang="lv-LV" b="1" dirty="0"/>
              <a:t>ko varam mācīties no citu valstu prakses?</a:t>
            </a:r>
            <a:br>
              <a:rPr lang="lv-LV" b="1" dirty="0"/>
            </a:br>
            <a:endParaRPr lang="lv-LV" sz="1200" b="1" dirty="0"/>
          </a:p>
          <a:p>
            <a:pPr algn="r"/>
            <a:r>
              <a:rPr lang="lv-LV" sz="1200" b="1" dirty="0" smtClean="0"/>
              <a:t>P</a:t>
            </a:r>
            <a:r>
              <a:rPr lang="lv-LV" sz="1200" b="1" dirty="0" smtClean="0"/>
              <a:t>ētījums tapis ar LR Ārlietu Ministrijas finansiālu atbalstu</a:t>
            </a:r>
            <a:endParaRPr lang="lv-LV" dirty="0"/>
          </a:p>
        </p:txBody>
      </p:sp>
      <p:pic>
        <p:nvPicPr>
          <p:cNvPr id="4" name="Attēls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05597" y="5306290"/>
            <a:ext cx="1473273" cy="1282177"/>
          </a:xfrm>
          <a:prstGeom prst="rect">
            <a:avLst/>
          </a:prstGeom>
          <a:noFill/>
          <a:ln>
            <a:noFill/>
          </a:ln>
        </p:spPr>
      </p:pic>
      <p:pic>
        <p:nvPicPr>
          <p:cNvPr id="5" name="Picture 1"/>
          <p:cNvPicPr/>
          <p:nvPr/>
        </p:nvPicPr>
        <p:blipFill>
          <a:blip r:embed="rId3">
            <a:extLst>
              <a:ext uri="{28A0092B-C50C-407E-A947-70E740481C1C}">
                <a14:useLocalDpi xmlns:a14="http://schemas.microsoft.com/office/drawing/2010/main" val="0"/>
              </a:ext>
            </a:extLst>
          </a:blip>
          <a:srcRect/>
          <a:stretch>
            <a:fillRect/>
          </a:stretch>
        </p:blipFill>
        <p:spPr bwMode="auto">
          <a:xfrm>
            <a:off x="2044665" y="5442913"/>
            <a:ext cx="1371064" cy="742247"/>
          </a:xfrm>
          <a:prstGeom prst="rect">
            <a:avLst/>
          </a:prstGeom>
          <a:noFill/>
          <a:ln>
            <a:noFill/>
          </a:ln>
        </p:spPr>
      </p:pic>
      <p:pic>
        <p:nvPicPr>
          <p:cNvPr id="6" name="Attēls 5"/>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62997" y="5413393"/>
            <a:ext cx="2582793" cy="960501"/>
          </a:xfrm>
          <a:prstGeom prst="rect">
            <a:avLst/>
          </a:prstGeom>
          <a:noFill/>
          <a:ln>
            <a:noFill/>
          </a:ln>
        </p:spPr>
      </p:pic>
    </p:spTree>
    <p:extLst>
      <p:ext uri="{BB962C8B-B14F-4D97-AF65-F5344CB8AC3E}">
        <p14:creationId xmlns:p14="http://schemas.microsoft.com/office/powerpoint/2010/main" val="3883666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Atbalsts valodas apguvei</a:t>
            </a:r>
            <a:endParaRPr lang="lv-LV" dirty="0"/>
          </a:p>
        </p:txBody>
      </p:sp>
      <p:sp>
        <p:nvSpPr>
          <p:cNvPr id="3" name="Satura vietturis 2"/>
          <p:cNvSpPr>
            <a:spLocks noGrp="1"/>
          </p:cNvSpPr>
          <p:nvPr>
            <p:ph idx="1"/>
          </p:nvPr>
        </p:nvSpPr>
        <p:spPr/>
        <p:txBody>
          <a:bodyPr/>
          <a:lstStyle/>
          <a:p>
            <a:r>
              <a:rPr lang="lv-LV" dirty="0" smtClean="0"/>
              <a:t>Atbalstu sniedz ļoti daudzas valstis, organizē valodas kursus, skolas bērniem, bet finansiālais atbalsts ļoti atšķiras</a:t>
            </a:r>
          </a:p>
          <a:p>
            <a:r>
              <a:rPr lang="lv-LV" dirty="0" smtClean="0"/>
              <a:t>Pārsvarā diasporas kopienām sadarbojoties ar vēstniecībām</a:t>
            </a:r>
          </a:p>
          <a:p>
            <a:r>
              <a:rPr lang="lv-LV" dirty="0" smtClean="0"/>
              <a:t>Rumānija nodrošina stipendijas valodas apguvei izcelsmes valstī</a:t>
            </a:r>
          </a:p>
          <a:p>
            <a:r>
              <a:rPr lang="lv-LV" dirty="0" smtClean="0"/>
              <a:t>Polijā – projektu konkursi valodas apguvei konkrētās valstīs, skolotāju semināri</a:t>
            </a:r>
          </a:p>
          <a:p>
            <a:r>
              <a:rPr lang="lv-LV" dirty="0" smtClean="0"/>
              <a:t>Igaunijā katru gadu finansiāli atbalsta apmēram 100 skolotāju 80 skolās. Iepazīstina arī ar vēsturi un kultūru.</a:t>
            </a:r>
          </a:p>
          <a:p>
            <a:r>
              <a:rPr lang="lv-LV" dirty="0" smtClean="0"/>
              <a:t>Ungārijā – stipendijas vieslektoru līdzdalībai (misijas) nedēļas nogales skolās un tradicionālās kultūras apguvei (2016-17.apmaksāja 100)</a:t>
            </a:r>
          </a:p>
          <a:p>
            <a:r>
              <a:rPr lang="lv-LV" dirty="0" smtClean="0"/>
              <a:t>Programmas nodrošina arī Īrija</a:t>
            </a:r>
          </a:p>
          <a:p>
            <a:endParaRPr lang="lv-LV" dirty="0" smtClean="0"/>
          </a:p>
          <a:p>
            <a:endParaRPr lang="lv-LV" dirty="0" smtClean="0"/>
          </a:p>
          <a:p>
            <a:endParaRPr lang="lv-LV" dirty="0" smtClean="0"/>
          </a:p>
          <a:p>
            <a:endParaRPr lang="lv-LV" dirty="0" smtClean="0"/>
          </a:p>
          <a:p>
            <a:endParaRPr lang="lv-LV" dirty="0" smtClean="0"/>
          </a:p>
          <a:p>
            <a:endParaRPr lang="lv-LV" dirty="0"/>
          </a:p>
        </p:txBody>
      </p:sp>
    </p:spTree>
    <p:extLst>
      <p:ext uri="{BB962C8B-B14F-4D97-AF65-F5344CB8AC3E}">
        <p14:creationId xmlns:p14="http://schemas.microsoft.com/office/powerpoint/2010/main" val="980693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1069847" y="484632"/>
            <a:ext cx="10957395" cy="1609344"/>
          </a:xfrm>
        </p:spPr>
        <p:txBody>
          <a:bodyPr>
            <a:normAutofit fontScale="90000"/>
          </a:bodyPr>
          <a:lstStyle/>
          <a:p>
            <a:r>
              <a:rPr lang="lv-LV" dirty="0" smtClean="0"/>
              <a:t>Sadarbība ar diasporas jauniešiem, nometnes, </a:t>
            </a:r>
            <a:r>
              <a:rPr lang="lv-LV" dirty="0" err="1" smtClean="0"/>
              <a:t>go-and-see</a:t>
            </a:r>
            <a:r>
              <a:rPr lang="lv-LV" dirty="0" smtClean="0"/>
              <a:t> vizītes</a:t>
            </a:r>
            <a:endParaRPr lang="lv-LV" dirty="0"/>
          </a:p>
        </p:txBody>
      </p:sp>
      <p:sp>
        <p:nvSpPr>
          <p:cNvPr id="3" name="Satura vietturis 2"/>
          <p:cNvSpPr>
            <a:spLocks noGrp="1"/>
          </p:cNvSpPr>
          <p:nvPr>
            <p:ph idx="1"/>
          </p:nvPr>
        </p:nvSpPr>
        <p:spPr/>
        <p:txBody>
          <a:bodyPr>
            <a:normAutofit fontScale="92500" lnSpcReduction="20000"/>
          </a:bodyPr>
          <a:lstStyle/>
          <a:p>
            <a:r>
              <a:rPr lang="lv-LV" dirty="0" smtClean="0"/>
              <a:t>Daudzās valstīs kā īpašu mērķa grupu izceļ jauniešus</a:t>
            </a:r>
          </a:p>
          <a:p>
            <a:r>
              <a:rPr lang="lv-LV" dirty="0" smtClean="0"/>
              <a:t>Izvērsta sadarbības programma ar jauniešiem ir Izraēlā, ietver atbalsta programmas visā pasaulē, palīdz integrēties darba tirgū, sniedz inovatīvus risinājumus, profesionālās izaugsmes konsultācijas</a:t>
            </a:r>
          </a:p>
          <a:p>
            <a:r>
              <a:rPr lang="lv-LV" dirty="0" smtClean="0"/>
              <a:t>Arī Bulgārijā lielākais uzsvars uz jauniešiem – atbalsts doktorantūras studentiem strādāt kā pētniekiem zinātniskajos centros (īpaši zinātniecēm). Tiek organizētas prakses vietas diasporas jauniešiem uzņēmumos Bulgārijā, dažādi jauniešu forumi.</a:t>
            </a:r>
          </a:p>
          <a:p>
            <a:r>
              <a:rPr lang="lv-LV" dirty="0" smtClean="0"/>
              <a:t>Īrijā izglītības iestādes glabā un atjauno absolventu kontaktinformāciju.</a:t>
            </a:r>
          </a:p>
          <a:p>
            <a:r>
              <a:rPr lang="lv-LV" dirty="0" smtClean="0"/>
              <a:t>Polijā diasporas jauniešus atbalsta ar stipendijām gan Polijā, gan mītnes valstī. Puse no budžeta sadarbībai ar diasporu tiek novirzīta poļu diasporas studentu atbalstam.</a:t>
            </a:r>
          </a:p>
          <a:p>
            <a:r>
              <a:rPr lang="lv-LV" dirty="0" smtClean="0"/>
              <a:t>Igaunijā galvenokārt nometnes, no 12-17 gadiem. Arī Īrijā, Ungārijā. Dažkārt arī vērstas uz bērniem, bet biežāk – jauniešiem.</a:t>
            </a:r>
          </a:p>
          <a:p>
            <a:r>
              <a:rPr lang="lv-LV" dirty="0" smtClean="0"/>
              <a:t>Vislabākā – Izraēlas pieeja. 10 dienu braucieni uz Izraēlu jauniešiem 18-26, par kultūru, tradīcijām, vēsturi, veido piesaisti. Īpaši sadarbojas ar sievietēm – izglītojoši ceļojumi. </a:t>
            </a:r>
            <a:endParaRPr lang="lv-LV" dirty="0"/>
          </a:p>
        </p:txBody>
      </p:sp>
    </p:spTree>
    <p:extLst>
      <p:ext uri="{BB962C8B-B14F-4D97-AF65-F5344CB8AC3E}">
        <p14:creationId xmlns:p14="http://schemas.microsoft.com/office/powerpoint/2010/main" val="1398399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Sadarbības ar diasporas organizācijām</a:t>
            </a:r>
            <a:endParaRPr lang="lv-LV" dirty="0"/>
          </a:p>
        </p:txBody>
      </p:sp>
      <p:sp>
        <p:nvSpPr>
          <p:cNvPr id="3" name="Satura vietturis 2"/>
          <p:cNvSpPr>
            <a:spLocks noGrp="1"/>
          </p:cNvSpPr>
          <p:nvPr>
            <p:ph idx="1"/>
          </p:nvPr>
        </p:nvSpPr>
        <p:spPr/>
        <p:txBody>
          <a:bodyPr/>
          <a:lstStyle/>
          <a:p>
            <a:r>
              <a:rPr lang="lv-LV" dirty="0" smtClean="0"/>
              <a:t>Visās valstīs ir konsultatīvie mehānismi, bet nav skaidra efektivitāte</a:t>
            </a:r>
          </a:p>
          <a:p>
            <a:r>
              <a:rPr lang="lv-LV" dirty="0" smtClean="0"/>
              <a:t>Ungāru diasporas padome rīko ikgadējas tikšanās, iesaistot valsts institūcijas</a:t>
            </a:r>
          </a:p>
          <a:p>
            <a:r>
              <a:rPr lang="lv-LV" dirty="0" smtClean="0"/>
              <a:t>Bulgārijā izveidota Valsts Aģentūra Bulgāriem ārzemēs, kas tiekas sešas reizes gadā</a:t>
            </a:r>
          </a:p>
          <a:p>
            <a:r>
              <a:rPr lang="lv-LV" dirty="0" smtClean="0"/>
              <a:t>Polijā katru gadu organizē konkursu publisko pakalpojumu sektora uzlabošanai un poļu diasporas atbalstam «Sadarbība ar poļu diasporu ārzemēs», ko organizē ĀM. 2015.g. atbalstīti 144 projekti.</a:t>
            </a:r>
          </a:p>
          <a:p>
            <a:r>
              <a:rPr lang="lv-LV" dirty="0" smtClean="0"/>
              <a:t>Īrijā </a:t>
            </a:r>
            <a:r>
              <a:rPr lang="lv-LV" dirty="0" err="1" smtClean="0"/>
              <a:t>virsorganizācija</a:t>
            </a:r>
            <a:r>
              <a:rPr lang="lv-LV" dirty="0" smtClean="0"/>
              <a:t> ir </a:t>
            </a:r>
            <a:r>
              <a:rPr lang="lv-LV" dirty="0" err="1" smtClean="0"/>
              <a:t>Glibal</a:t>
            </a:r>
            <a:r>
              <a:rPr lang="lv-LV" dirty="0" smtClean="0"/>
              <a:t> </a:t>
            </a:r>
            <a:r>
              <a:rPr lang="lv-LV" dirty="0" err="1" smtClean="0"/>
              <a:t>Irish</a:t>
            </a:r>
            <a:r>
              <a:rPr lang="lv-LV" dirty="0" smtClean="0"/>
              <a:t> </a:t>
            </a:r>
            <a:r>
              <a:rPr lang="lv-LV" dirty="0" err="1" smtClean="0"/>
              <a:t>Network</a:t>
            </a:r>
            <a:r>
              <a:rPr lang="lv-LV" dirty="0" smtClean="0"/>
              <a:t>, kas sadarbojas ar citām NVO.</a:t>
            </a:r>
          </a:p>
          <a:p>
            <a:r>
              <a:rPr lang="lv-LV" dirty="0" smtClean="0"/>
              <a:t>Latvijā – uzņēmēju konsultatīvā padome.</a:t>
            </a:r>
          </a:p>
          <a:p>
            <a:endParaRPr lang="lv-LV" dirty="0"/>
          </a:p>
        </p:txBody>
      </p:sp>
    </p:spTree>
    <p:extLst>
      <p:ext uri="{BB962C8B-B14F-4D97-AF65-F5344CB8AC3E}">
        <p14:creationId xmlns:p14="http://schemas.microsoft.com/office/powerpoint/2010/main" val="4167743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r>
              <a:rPr lang="lv-LV" dirty="0" smtClean="0"/>
              <a:t>Pieejamais valsts finansējums NVO darbības nodrošināšanai</a:t>
            </a:r>
            <a:endParaRPr lang="lv-LV" dirty="0"/>
          </a:p>
        </p:txBody>
      </p:sp>
      <p:sp>
        <p:nvSpPr>
          <p:cNvPr id="3" name="Satura vietturis 2"/>
          <p:cNvSpPr>
            <a:spLocks noGrp="1"/>
          </p:cNvSpPr>
          <p:nvPr>
            <p:ph idx="1"/>
          </p:nvPr>
        </p:nvSpPr>
        <p:spPr/>
        <p:txBody>
          <a:bodyPr/>
          <a:lstStyle/>
          <a:p>
            <a:r>
              <a:rPr lang="lv-LV" dirty="0" smtClean="0"/>
              <a:t>Finansējums no valsts ļoti atšķiras. Polijā, Lietuvā – liels finansējums projektiem, NVO pasākumiem. Lietuvā 2012.g. 97 projekti visā pasaulē: sports, kultūra, uzņēmējdarbība. Arī Izraēlā. </a:t>
            </a:r>
          </a:p>
          <a:p>
            <a:r>
              <a:rPr lang="lv-LV" dirty="0" smtClean="0"/>
              <a:t>Latvijā nav izveidots regulārs projektu konkurss, kas būtu pieejams diasporas organizācijām! 2015.gadā bija SIF projektu konkurss, finansēti 16 projekti par pilsoniskās līdzdalības veicināšanu.</a:t>
            </a:r>
          </a:p>
          <a:p>
            <a:endParaRPr lang="lv-LV" dirty="0"/>
          </a:p>
        </p:txBody>
      </p:sp>
    </p:spTree>
    <p:extLst>
      <p:ext uri="{BB962C8B-B14F-4D97-AF65-F5344CB8AC3E}">
        <p14:creationId xmlns:p14="http://schemas.microsoft.com/office/powerpoint/2010/main" val="2657757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err="1" smtClean="0"/>
              <a:t>Remigrācijas</a:t>
            </a:r>
            <a:r>
              <a:rPr lang="lv-LV" dirty="0" smtClean="0"/>
              <a:t> politika</a:t>
            </a:r>
            <a:endParaRPr lang="lv-LV" dirty="0"/>
          </a:p>
        </p:txBody>
      </p:sp>
      <p:sp>
        <p:nvSpPr>
          <p:cNvPr id="3" name="Teksta vietturis 2"/>
          <p:cNvSpPr>
            <a:spLocks noGrp="1"/>
          </p:cNvSpPr>
          <p:nvPr>
            <p:ph type="body" idx="1"/>
          </p:nvPr>
        </p:nvSpPr>
        <p:spPr/>
        <p:txBody>
          <a:bodyPr/>
          <a:lstStyle/>
          <a:p>
            <a:endParaRPr lang="lv-LV"/>
          </a:p>
        </p:txBody>
      </p:sp>
    </p:spTree>
    <p:extLst>
      <p:ext uri="{BB962C8B-B14F-4D97-AF65-F5344CB8AC3E}">
        <p14:creationId xmlns:p14="http://schemas.microsoft.com/office/powerpoint/2010/main" val="3701854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r>
              <a:rPr lang="lv-LV" dirty="0" err="1" smtClean="0"/>
              <a:t>Remigrācijas</a:t>
            </a:r>
            <a:r>
              <a:rPr lang="lv-LV" dirty="0" smtClean="0"/>
              <a:t> politikas virzieni (</a:t>
            </a:r>
            <a:r>
              <a:rPr lang="lv-LV" dirty="0" err="1" smtClean="0"/>
              <a:t>McKenzie</a:t>
            </a:r>
            <a:r>
              <a:rPr lang="lv-LV" dirty="0" smtClean="0"/>
              <a:t> &amp; </a:t>
            </a:r>
            <a:r>
              <a:rPr lang="lv-LV" dirty="0" err="1" smtClean="0"/>
              <a:t>Yang</a:t>
            </a:r>
            <a:r>
              <a:rPr lang="lv-LV" dirty="0" smtClean="0"/>
              <a:t> 2014)</a:t>
            </a:r>
            <a:endParaRPr lang="lv-LV" dirty="0"/>
          </a:p>
        </p:txBody>
      </p:sp>
      <p:sp>
        <p:nvSpPr>
          <p:cNvPr id="3" name="Satura vietturis 2"/>
          <p:cNvSpPr>
            <a:spLocks noGrp="1"/>
          </p:cNvSpPr>
          <p:nvPr>
            <p:ph idx="1"/>
          </p:nvPr>
        </p:nvSpPr>
        <p:spPr/>
        <p:txBody>
          <a:bodyPr/>
          <a:lstStyle/>
          <a:p>
            <a:r>
              <a:rPr lang="lv-LV" dirty="0" smtClean="0"/>
              <a:t>Dažādu šķēršļu mazināšana (</a:t>
            </a:r>
            <a:r>
              <a:rPr lang="lv-LV" dirty="0" err="1" smtClean="0"/>
              <a:t>birkorātisko</a:t>
            </a:r>
            <a:r>
              <a:rPr lang="lv-LV" dirty="0" smtClean="0"/>
              <a:t> procedūru </a:t>
            </a:r>
            <a:r>
              <a:rPr lang="lv-LV" dirty="0" err="1" smtClean="0"/>
              <a:t>atviedlošana</a:t>
            </a:r>
            <a:r>
              <a:rPr lang="lv-LV" dirty="0" smtClean="0"/>
              <a:t>, informācijas nodrošināšana);</a:t>
            </a:r>
          </a:p>
          <a:p>
            <a:r>
              <a:rPr lang="lv-LV" dirty="0" smtClean="0"/>
              <a:t>Atbalsts atgriezties tām grupām, kas varbūt citādi neatgrieztos (finansiāla un cita veida pasākumi);</a:t>
            </a:r>
          </a:p>
          <a:p>
            <a:r>
              <a:rPr lang="lv-LV" dirty="0" smtClean="0"/>
              <a:t>Re-integrācijas atbalsta pasākumi.</a:t>
            </a:r>
          </a:p>
          <a:p>
            <a:endParaRPr lang="lv-LV" dirty="0" smtClean="0"/>
          </a:p>
          <a:p>
            <a:endParaRPr lang="lv-LV" dirty="0" smtClean="0"/>
          </a:p>
          <a:p>
            <a:endParaRPr lang="lv-LV" dirty="0"/>
          </a:p>
        </p:txBody>
      </p:sp>
    </p:spTree>
    <p:extLst>
      <p:ext uri="{BB962C8B-B14F-4D97-AF65-F5344CB8AC3E}">
        <p14:creationId xmlns:p14="http://schemas.microsoft.com/office/powerpoint/2010/main" val="194922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Dubultā pilsonība</a:t>
            </a:r>
            <a:endParaRPr lang="lv-LV" dirty="0"/>
          </a:p>
        </p:txBody>
      </p:sp>
      <p:sp>
        <p:nvSpPr>
          <p:cNvPr id="3" name="Satura vietturis 2"/>
          <p:cNvSpPr>
            <a:spLocks noGrp="1"/>
          </p:cNvSpPr>
          <p:nvPr>
            <p:ph idx="1"/>
          </p:nvPr>
        </p:nvSpPr>
        <p:spPr/>
        <p:txBody>
          <a:bodyPr/>
          <a:lstStyle/>
          <a:p>
            <a:r>
              <a:rPr lang="lv-LV" dirty="0" smtClean="0"/>
              <a:t>Tiek pieļauta daudzās valstīs. Samazina barjeras atgriezties valstī. Lietuvā – tikai izņēmuma gadījumos, Igaunijā – nē.</a:t>
            </a:r>
          </a:p>
          <a:p>
            <a:r>
              <a:rPr lang="lv-LV" dirty="0" smtClean="0"/>
              <a:t>Latvijā – tikai ar noteiktām valstīm. Latvijas pilsoņu bērniem – ar jebkuru valsti.</a:t>
            </a:r>
          </a:p>
          <a:p>
            <a:r>
              <a:rPr lang="lv-LV" dirty="0" smtClean="0"/>
              <a:t>Ungārijā piešķir pilsonību ungāriem ārpus valsts, ja pierāda valodas prasmes.</a:t>
            </a:r>
          </a:p>
          <a:p>
            <a:r>
              <a:rPr lang="lv-LV" dirty="0" smtClean="0"/>
              <a:t>Turcijā – Zilā karte, tiem, kas bijuši spiesti atteikties no Turcijas pilsonības. Ļauj saglabāt pilsoņa tiesības, izņemot balsošanu. </a:t>
            </a:r>
          </a:p>
          <a:p>
            <a:r>
              <a:rPr lang="lv-LV" dirty="0" smtClean="0"/>
              <a:t>Līdzīga karte (</a:t>
            </a:r>
            <a:r>
              <a:rPr lang="lv-LV" dirty="0" err="1" smtClean="0"/>
              <a:t>Karta</a:t>
            </a:r>
            <a:r>
              <a:rPr lang="lv-LV" dirty="0" smtClean="0"/>
              <a:t> </a:t>
            </a:r>
            <a:r>
              <a:rPr lang="lv-LV" dirty="0" err="1" smtClean="0"/>
              <a:t>Polaka</a:t>
            </a:r>
            <a:r>
              <a:rPr lang="lv-LV" dirty="0" smtClean="0"/>
              <a:t>) arī Polijā –cilvēkiem, kas pierāda poļu saknes, valodas pamatzināšanas un izpratni par poļu tradīcijām un kultūru. Nav vajadzīga darba atļauja, var veidot savu uzņēmumu Polijā, apmeklēt izglītības iestādes, veikt pētniecisko darbu un saņemt stipendiju, izmantot veselības aprūpes iestāžu pakalpojumus, iegūt 27% atlaidi </a:t>
            </a:r>
            <a:r>
              <a:rPr lang="lv-LV" dirty="0" err="1" smtClean="0"/>
              <a:t>sab.transportam</a:t>
            </a:r>
            <a:r>
              <a:rPr lang="lv-LV" dirty="0" smtClean="0"/>
              <a:t>, bezmaksas ieeju muzejos.</a:t>
            </a:r>
          </a:p>
          <a:p>
            <a:endParaRPr lang="lv-LV" dirty="0"/>
          </a:p>
        </p:txBody>
      </p:sp>
    </p:spTree>
    <p:extLst>
      <p:ext uri="{BB962C8B-B14F-4D97-AF65-F5344CB8AC3E}">
        <p14:creationId xmlns:p14="http://schemas.microsoft.com/office/powerpoint/2010/main" val="24010882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Izglītības atzīšana</a:t>
            </a:r>
            <a:endParaRPr lang="lv-LV" dirty="0"/>
          </a:p>
        </p:txBody>
      </p:sp>
      <p:sp>
        <p:nvSpPr>
          <p:cNvPr id="3" name="Satura vietturis 2"/>
          <p:cNvSpPr>
            <a:spLocks noGrp="1"/>
          </p:cNvSpPr>
          <p:nvPr>
            <p:ph idx="1"/>
          </p:nvPr>
        </p:nvSpPr>
        <p:spPr/>
        <p:txBody>
          <a:bodyPr/>
          <a:lstStyle/>
          <a:p>
            <a:r>
              <a:rPr lang="lv-LV" dirty="0" smtClean="0"/>
              <a:t>Lai samazinātu administratīvās barjeras.</a:t>
            </a:r>
            <a:endParaRPr lang="lv-LV" dirty="0"/>
          </a:p>
        </p:txBody>
      </p:sp>
    </p:spTree>
    <p:extLst>
      <p:ext uri="{BB962C8B-B14F-4D97-AF65-F5344CB8AC3E}">
        <p14:creationId xmlns:p14="http://schemas.microsoft.com/office/powerpoint/2010/main" val="1674394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err="1" smtClean="0"/>
              <a:t>Mentoringa</a:t>
            </a:r>
            <a:r>
              <a:rPr lang="lv-LV" dirty="0" smtClean="0"/>
              <a:t> programmas</a:t>
            </a:r>
            <a:endParaRPr lang="lv-LV" dirty="0"/>
          </a:p>
        </p:txBody>
      </p:sp>
      <p:sp>
        <p:nvSpPr>
          <p:cNvPr id="3" name="Satura vietturis 2"/>
          <p:cNvSpPr>
            <a:spLocks noGrp="1"/>
          </p:cNvSpPr>
          <p:nvPr>
            <p:ph idx="1"/>
          </p:nvPr>
        </p:nvSpPr>
        <p:spPr/>
        <p:txBody>
          <a:bodyPr>
            <a:normAutofit fontScale="85000" lnSpcReduction="20000"/>
          </a:bodyPr>
          <a:lstStyle/>
          <a:p>
            <a:r>
              <a:rPr lang="lv-LV" dirty="0" smtClean="0"/>
              <a:t>Lai veicinātu zināšanu pārnesi un, sekundāri, veicinātu piesaisti izcelsmes valstij, cerībā, ka daļa atgriezīsies.</a:t>
            </a:r>
          </a:p>
          <a:p>
            <a:r>
              <a:rPr lang="lv-LV" dirty="0" smtClean="0"/>
              <a:t>Latvijā no 2013.gada tiek organizēts PLEIF. 2015.g.uzsākts pilotprojekts «Pasaules latviešu </a:t>
            </a:r>
            <a:r>
              <a:rPr lang="lv-LV" dirty="0" err="1" smtClean="0"/>
              <a:t>mentoringa</a:t>
            </a:r>
            <a:r>
              <a:rPr lang="lv-LV" dirty="0" smtClean="0"/>
              <a:t> programma». LIAA nodrošina informāciju un konsultācijas.</a:t>
            </a:r>
          </a:p>
          <a:p>
            <a:r>
              <a:rPr lang="lv-LV" dirty="0" smtClean="0"/>
              <a:t>Lietuvā – katru gadu tiek organizēts Lietuviešu Ekonomikas Forums, kas pulcē uzņēmējus. Uzsākta </a:t>
            </a:r>
            <a:r>
              <a:rPr lang="lv-LV" dirty="0" err="1" smtClean="0"/>
              <a:t>mentoringa</a:t>
            </a:r>
            <a:r>
              <a:rPr lang="lv-LV" dirty="0" smtClean="0"/>
              <a:t> programma «Globālie lietuviešu līderi», kas ietver ari profesionāļu datu bāzes izveidi.</a:t>
            </a:r>
          </a:p>
          <a:p>
            <a:r>
              <a:rPr lang="lv-LV" dirty="0" smtClean="0"/>
              <a:t>Bulgārijā katru gadu rīko forumu «Karjera Bulgārijā. Kāpēc ne?» Profesionāļi un studenti dalās pieredzē par darbu un studijām ārzemēs un Bulgārijā. Piedalās vietējie uzņēmēji.</a:t>
            </a:r>
          </a:p>
          <a:p>
            <a:r>
              <a:rPr lang="lv-LV" dirty="0" smtClean="0"/>
              <a:t>Rumānijā uzsākta diasporas </a:t>
            </a:r>
            <a:r>
              <a:rPr lang="lv-LV" dirty="0" err="1" smtClean="0"/>
              <a:t>start-up</a:t>
            </a:r>
            <a:r>
              <a:rPr lang="lv-LV" dirty="0" smtClean="0"/>
              <a:t> programma, kur ārvalstīs dzīvojoši rumāņi var pieteikt projektu iespējai iegūt finansējumu un piedalīties interneta biznesa apmācību programmās. </a:t>
            </a:r>
          </a:p>
          <a:p>
            <a:r>
              <a:rPr lang="lv-LV" dirty="0" smtClean="0"/>
              <a:t>Albānijā 2005.g.darbojās prakses programmas studentiem, lai iedvesmotu palikt Albānijā. Uz 60 prakses vietām saņēma 550 pieteikumus! (finansēja Vācijas vēstniecība)</a:t>
            </a:r>
          </a:p>
          <a:p>
            <a:r>
              <a:rPr lang="lv-LV" dirty="0" smtClean="0"/>
              <a:t>Īrijā </a:t>
            </a:r>
            <a:r>
              <a:rPr lang="lv-LV" dirty="0"/>
              <a:t>daudz arī dažādu privātu iniciatīvu ekonomiskās sadarbības </a:t>
            </a:r>
            <a:r>
              <a:rPr lang="lv-LV" dirty="0" smtClean="0"/>
              <a:t>veidošanai. Biznesa </a:t>
            </a:r>
            <a:r>
              <a:rPr lang="lv-LV" dirty="0"/>
              <a:t>tīklu veidošana ar tiešsaistes programmas „</a:t>
            </a:r>
            <a:r>
              <a:rPr lang="lv-LV" dirty="0" err="1"/>
              <a:t>Irish</a:t>
            </a:r>
            <a:r>
              <a:rPr lang="lv-LV" dirty="0"/>
              <a:t> </a:t>
            </a:r>
            <a:r>
              <a:rPr lang="lv-LV" dirty="0" err="1"/>
              <a:t>Executive</a:t>
            </a:r>
            <a:r>
              <a:rPr lang="lv-LV" dirty="0"/>
              <a:t> </a:t>
            </a:r>
            <a:r>
              <a:rPr lang="lv-LV" dirty="0" err="1"/>
              <a:t>Mentoring</a:t>
            </a:r>
            <a:r>
              <a:rPr lang="lv-LV" dirty="0"/>
              <a:t> </a:t>
            </a:r>
            <a:r>
              <a:rPr lang="lv-LV" dirty="0" err="1"/>
              <a:t>Program</a:t>
            </a:r>
            <a:r>
              <a:rPr lang="lv-LV" dirty="0"/>
              <a:t>” palīdzību, kurā cilvēki ar īru izcelsmi dalās savā pieredzē par uzņēmumu veidošanu un uzturēšanu, lai varētu atpazīt biznesa talantus diasporas vidū.</a:t>
            </a:r>
          </a:p>
          <a:p>
            <a:endParaRPr lang="lv-LV" dirty="0" smtClean="0"/>
          </a:p>
          <a:p>
            <a:endParaRPr lang="lv-LV" dirty="0" smtClean="0"/>
          </a:p>
          <a:p>
            <a:endParaRPr lang="lv-LV" dirty="0" smtClean="0"/>
          </a:p>
          <a:p>
            <a:endParaRPr lang="lv-LV" dirty="0" smtClean="0"/>
          </a:p>
          <a:p>
            <a:endParaRPr lang="lv-LV" dirty="0"/>
          </a:p>
        </p:txBody>
      </p:sp>
    </p:spTree>
    <p:extLst>
      <p:ext uri="{BB962C8B-B14F-4D97-AF65-F5344CB8AC3E}">
        <p14:creationId xmlns:p14="http://schemas.microsoft.com/office/powerpoint/2010/main" val="37115454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Informācijas un konsultāciju sniegšana (I)</a:t>
            </a:r>
            <a:endParaRPr lang="lv-LV" dirty="0"/>
          </a:p>
        </p:txBody>
      </p:sp>
      <p:sp>
        <p:nvSpPr>
          <p:cNvPr id="3" name="Satura vietturis 2"/>
          <p:cNvSpPr>
            <a:spLocks noGrp="1"/>
          </p:cNvSpPr>
          <p:nvPr>
            <p:ph idx="1"/>
          </p:nvPr>
        </p:nvSpPr>
        <p:spPr/>
        <p:txBody>
          <a:bodyPr>
            <a:normAutofit fontScale="77500" lnSpcReduction="20000"/>
          </a:bodyPr>
          <a:lstStyle/>
          <a:p>
            <a:r>
              <a:rPr lang="lv-LV" dirty="0" smtClean="0"/>
              <a:t>Nodrošina gan attālināti, gan klātienē. Abi veidi nozīmīgi. Visas valstis cenšas nodrošināt ar informāciju, kas attiecas uz pārcelšanos un uzturēšanos valstī.</a:t>
            </a:r>
          </a:p>
          <a:p>
            <a:r>
              <a:rPr lang="lv-LV" dirty="0"/>
              <a:t>K</a:t>
            </a:r>
            <a:r>
              <a:rPr lang="lv-LV" dirty="0" smtClean="0"/>
              <a:t>lātienes </a:t>
            </a:r>
            <a:r>
              <a:rPr lang="lv-LV" dirty="0"/>
              <a:t>konsultācijas kopumā sekmīgāk var nodrošināt tās valstis, kurās izveidotas speciālas institūcijas diasporas un </a:t>
            </a:r>
            <a:r>
              <a:rPr lang="lv-LV" dirty="0" err="1"/>
              <a:t>remigrācijas</a:t>
            </a:r>
            <a:r>
              <a:rPr lang="lv-LV" dirty="0"/>
              <a:t> atbalstam (Lietuva, Igaunija). Citas valstis vairāk cenšas nodrošināt informāciju internetā (Latvija</a:t>
            </a:r>
            <a:r>
              <a:rPr lang="lv-LV" dirty="0" smtClean="0"/>
              <a:t>).</a:t>
            </a:r>
          </a:p>
          <a:p>
            <a:r>
              <a:rPr lang="lv-LV" dirty="0" smtClean="0"/>
              <a:t>Latvijā informācija par darbu, izglītību, mājokli, sociālo nodrošinājumu, pilsonību, repatriāciju, veselību, izvietota </a:t>
            </a:r>
            <a:r>
              <a:rPr lang="lv-LV" dirty="0" err="1" smtClean="0"/>
              <a:t>latvija.lv</a:t>
            </a:r>
            <a:r>
              <a:rPr lang="lv-LV" dirty="0" smtClean="0"/>
              <a:t>; ĀM izveidojusi ceļvedi «Tautiešiem ārzemēs» par konsulāro atbalstu, kā arī apkopo noderīgas interneta saites. VK 2015.g. </a:t>
            </a:r>
            <a:r>
              <a:rPr lang="lv-LV" dirty="0" err="1" smtClean="0"/>
              <a:t>draugiem.lv</a:t>
            </a:r>
            <a:r>
              <a:rPr lang="lv-LV" dirty="0" smtClean="0"/>
              <a:t> izveidojusi interaktīvo spēli «Tavs ceļvedis par pārcelšanos uz Latviju». Bet tādas iestādes, kur varētu griezties ar šiem jautājumiem klātienē, nav! </a:t>
            </a:r>
          </a:p>
          <a:p>
            <a:r>
              <a:rPr lang="lv-LV" dirty="0" smtClean="0"/>
              <a:t>Lietuvā konsultācijas sniedz </a:t>
            </a:r>
            <a:r>
              <a:rPr lang="lv-LV" dirty="0"/>
              <a:t>Starptautiskās Migrācijas organizācijas Lietuvas filiāle</a:t>
            </a:r>
            <a:r>
              <a:rPr lang="lv-LV" dirty="0" smtClean="0"/>
              <a:t>.  Ir arī informatīva mājas lapa lietuviešu valodā.</a:t>
            </a:r>
          </a:p>
          <a:p>
            <a:r>
              <a:rPr lang="lv-LV" dirty="0"/>
              <a:t>Igaunijā informatīvos pakalpojumus nodrošina Integrācijas un migrācijas fonds „Mūsu cilvēki” (MISA). Informāciju iespējams saņemt gan klātienē, gan konsultējoties ar </a:t>
            </a:r>
            <a:r>
              <a:rPr lang="lv-LV" dirty="0" err="1"/>
              <a:t>skype</a:t>
            </a:r>
            <a:r>
              <a:rPr lang="lv-LV" dirty="0"/>
              <a:t> vai e-pasta starpniecību. Informāciju un konsultācijas nodarbinātības jautājumos nodrošina elektroniskais portāls </a:t>
            </a:r>
            <a:r>
              <a:rPr lang="lv-LV" u="sng" dirty="0">
                <a:hlinkClick r:id="rId2"/>
              </a:rPr>
              <a:t>http://www.workinestonia.com</a:t>
            </a:r>
            <a:r>
              <a:rPr lang="lv-LV" dirty="0"/>
              <a:t>. </a:t>
            </a:r>
            <a:endParaRPr lang="lv-LV" dirty="0" smtClean="0"/>
          </a:p>
          <a:p>
            <a:r>
              <a:rPr lang="lv-LV" dirty="0"/>
              <a:t>Polijā ir interneta portāls, kurā piedāvā informāciju un pakalpojumus poļiem, kuri ir tikko atgriezušies vai plāno atgriezties Polijā </a:t>
            </a:r>
          </a:p>
          <a:p>
            <a:endParaRPr lang="lv-LV" dirty="0" smtClean="0"/>
          </a:p>
        </p:txBody>
      </p:sp>
    </p:spTree>
    <p:extLst>
      <p:ext uri="{BB962C8B-B14F-4D97-AF65-F5344CB8AC3E}">
        <p14:creationId xmlns:p14="http://schemas.microsoft.com/office/powerpoint/2010/main" val="3488300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Kontekstam…</a:t>
            </a:r>
            <a:endParaRPr lang="lv-LV" dirty="0"/>
          </a:p>
        </p:txBody>
      </p:sp>
      <p:sp>
        <p:nvSpPr>
          <p:cNvPr id="3" name="Satura vietturis 2"/>
          <p:cNvSpPr>
            <a:spLocks noGrp="1"/>
          </p:cNvSpPr>
          <p:nvPr>
            <p:ph idx="1"/>
          </p:nvPr>
        </p:nvSpPr>
        <p:spPr/>
        <p:txBody>
          <a:bodyPr/>
          <a:lstStyle/>
          <a:p>
            <a:r>
              <a:rPr lang="lv-LV" dirty="0" smtClean="0"/>
              <a:t>2016.gadā noslēdzas Reemigrācijas atbalsta pasākumu plāns</a:t>
            </a:r>
          </a:p>
          <a:p>
            <a:r>
              <a:rPr lang="lv-LV" dirty="0" smtClean="0"/>
              <a:t>Kas strādāja, kas nē? Ko turpināt, ko nē?</a:t>
            </a:r>
          </a:p>
          <a:p>
            <a:endParaRPr lang="lv-LV" dirty="0" smtClean="0"/>
          </a:p>
          <a:p>
            <a:pPr marL="0" indent="0">
              <a:buNone/>
            </a:pPr>
            <a:r>
              <a:rPr lang="lv-LV" sz="2800" b="1" dirty="0" smtClean="0"/>
              <a:t>Varam mācīties no citu valstu prakses!</a:t>
            </a:r>
          </a:p>
          <a:p>
            <a:endParaRPr lang="lv-LV" dirty="0"/>
          </a:p>
        </p:txBody>
      </p:sp>
    </p:spTree>
    <p:extLst>
      <p:ext uri="{BB962C8B-B14F-4D97-AF65-F5344CB8AC3E}">
        <p14:creationId xmlns:p14="http://schemas.microsoft.com/office/powerpoint/2010/main" val="13254640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a:t>Informācijas un konsultāciju </a:t>
            </a:r>
            <a:r>
              <a:rPr lang="lv-LV" dirty="0" smtClean="0"/>
              <a:t>sniegšana (II)</a:t>
            </a:r>
            <a:endParaRPr lang="lv-LV" dirty="0"/>
          </a:p>
        </p:txBody>
      </p:sp>
      <p:sp>
        <p:nvSpPr>
          <p:cNvPr id="3" name="Satura vietturis 2"/>
          <p:cNvSpPr>
            <a:spLocks noGrp="1"/>
          </p:cNvSpPr>
          <p:nvPr>
            <p:ph idx="1"/>
          </p:nvPr>
        </p:nvSpPr>
        <p:spPr>
          <a:xfrm>
            <a:off x="1069848" y="2121407"/>
            <a:ext cx="10058400" cy="4386485"/>
          </a:xfrm>
        </p:spPr>
        <p:txBody>
          <a:bodyPr>
            <a:normAutofit fontScale="77500" lnSpcReduction="20000"/>
          </a:bodyPr>
          <a:lstStyle/>
          <a:p>
            <a:r>
              <a:rPr lang="lv-LV" dirty="0" smtClean="0"/>
              <a:t>Bulgārijā portāls </a:t>
            </a:r>
            <a:r>
              <a:rPr lang="lv-LV" dirty="0"/>
              <a:t>Back2BG.com ir izveidots kvalificētiem bulgāru izcelsmes speciālistiem, lai palīdzētu apzināt profesionālās perspektīvas Bulgārijā. </a:t>
            </a:r>
            <a:r>
              <a:rPr lang="lv-LV" dirty="0" smtClean="0"/>
              <a:t>Veido </a:t>
            </a:r>
            <a:r>
              <a:rPr lang="lv-LV" dirty="0"/>
              <a:t>kontaktus ar Bulgārijas uzņēmējiem un firmām, lai atrastu tām augsti kvalificētus </a:t>
            </a:r>
            <a:r>
              <a:rPr lang="lv-LV" dirty="0" smtClean="0"/>
              <a:t>darbiniekus. </a:t>
            </a:r>
          </a:p>
          <a:p>
            <a:r>
              <a:rPr lang="lv-LV" dirty="0" smtClean="0"/>
              <a:t>Ungārijā </a:t>
            </a:r>
            <a:r>
              <a:rPr lang="lv-LV" dirty="0"/>
              <a:t>ir izveidots Ungāru reģistrs (</a:t>
            </a:r>
            <a:r>
              <a:rPr lang="lv-LV" dirty="0" err="1"/>
              <a:t>Nemzeti</a:t>
            </a:r>
            <a:r>
              <a:rPr lang="lv-LV" dirty="0"/>
              <a:t> </a:t>
            </a:r>
            <a:r>
              <a:rPr lang="lv-LV" dirty="0" err="1"/>
              <a:t>Regiszter</a:t>
            </a:r>
            <a:r>
              <a:rPr lang="lv-LV" dirty="0"/>
              <a:t>), kas ir interneta lapa tieši ungāru diasporai. Lapā tiek izvietota informācija par jaunākajām aktualitātēm Ungārijā gan ungāru, gan angļu valodā, ungāru diasporas pārstāvjiem ir iespēja arī pašiem izvietot informāciju par viņiem aktuālajiem jautājumiem. </a:t>
            </a:r>
            <a:endParaRPr lang="lv-LV" dirty="0" smtClean="0"/>
          </a:p>
          <a:p>
            <a:r>
              <a:rPr lang="lv-LV" dirty="0"/>
              <a:t>Albānijas migrācijas biroji (</a:t>
            </a:r>
            <a:r>
              <a:rPr lang="lv-LV" dirty="0" err="1"/>
              <a:t>Migration</a:t>
            </a:r>
            <a:r>
              <a:rPr lang="lv-LV" dirty="0"/>
              <a:t> </a:t>
            </a:r>
            <a:r>
              <a:rPr lang="lv-LV" dirty="0" err="1"/>
              <a:t>Counters</a:t>
            </a:r>
            <a:r>
              <a:rPr lang="lv-LV" dirty="0"/>
              <a:t>) atrodas 36 Albānijas reģionos. </a:t>
            </a:r>
            <a:endParaRPr lang="lv-LV" dirty="0" smtClean="0"/>
          </a:p>
          <a:p>
            <a:r>
              <a:rPr lang="lv-LV" dirty="0"/>
              <a:t>Īrijas diasporas lietu ministrija darbojas kā galvenais konsultāciju centrs, nodrošinot daudzveidīgu informāciju </a:t>
            </a:r>
            <a:endParaRPr lang="lv-LV" dirty="0" smtClean="0"/>
          </a:p>
          <a:p>
            <a:r>
              <a:rPr lang="lv-LV" dirty="0"/>
              <a:t>Turcijā pilsoņiem, kuri atrodas ārzemēs vai plāno atgriezties Turcijā, konsultācijas sniedz 2001. gadā dibinātais Dzimtenes konsultāciju birojs (</a:t>
            </a:r>
            <a:r>
              <a:rPr lang="lv-LV" dirty="0" err="1"/>
              <a:t>Yurt-Danis</a:t>
            </a:r>
            <a:r>
              <a:rPr lang="lv-LV" dirty="0"/>
              <a:t> </a:t>
            </a:r>
            <a:r>
              <a:rPr lang="lv-LV" dirty="0" err="1"/>
              <a:t>Burosu</a:t>
            </a:r>
            <a:r>
              <a:rPr lang="lv-LV" dirty="0"/>
              <a:t>). </a:t>
            </a:r>
            <a:endParaRPr lang="lv-LV" dirty="0" smtClean="0"/>
          </a:p>
          <a:p>
            <a:r>
              <a:rPr lang="lv-LV" dirty="0" smtClean="0"/>
              <a:t>Izraēlā </a:t>
            </a:r>
            <a:r>
              <a:rPr lang="lv-LV" dirty="0"/>
              <a:t>informatīvos, konsultatīvos un atbalsta pasākumus nodrošina speciāli migrācijas procesu veicināšanai izveidotā ministrija. </a:t>
            </a:r>
            <a:endParaRPr lang="lv-LV" dirty="0" smtClean="0"/>
          </a:p>
          <a:p>
            <a:r>
              <a:rPr lang="lv-LV" dirty="0" smtClean="0"/>
              <a:t>Kazahstānā </a:t>
            </a:r>
            <a:r>
              <a:rPr lang="lv-LV" dirty="0"/>
              <a:t>galvenie informācijas sniedzēji </a:t>
            </a:r>
            <a:r>
              <a:rPr lang="lv-LV" dirty="0" smtClean="0"/>
              <a:t>ir </a:t>
            </a:r>
            <a:r>
              <a:rPr lang="lv-LV" dirty="0"/>
              <a:t>Iekšlietu ministrija un Ārlietu ministrija. </a:t>
            </a:r>
            <a:endParaRPr lang="lv-LV" dirty="0" smtClean="0"/>
          </a:p>
          <a:p>
            <a:r>
              <a:rPr lang="lv-LV" dirty="0" smtClean="0"/>
              <a:t>Ekvadorā </a:t>
            </a:r>
            <a:r>
              <a:rPr lang="lv-LV" dirty="0"/>
              <a:t>brīvprātīgas atgriešanās politikas programmu veidošana, kas piedāvā nodokļu atlaides, atbalstu uzņēmumu veidošanai un īpašas kredītu līnijas izstrādi tieši emigrantiem, kuri atgriežas dzimtenē, ir Valsts Sekretariāta migrantiem pārziņā. </a:t>
            </a:r>
          </a:p>
          <a:p>
            <a:endParaRPr lang="lv-LV" dirty="0"/>
          </a:p>
          <a:p>
            <a:endParaRPr lang="lv-LV" dirty="0"/>
          </a:p>
        </p:txBody>
      </p:sp>
    </p:spTree>
    <p:extLst>
      <p:ext uri="{BB962C8B-B14F-4D97-AF65-F5344CB8AC3E}">
        <p14:creationId xmlns:p14="http://schemas.microsoft.com/office/powerpoint/2010/main" val="41218325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Atbalsts skolēniem un to vecākiem</a:t>
            </a:r>
            <a:endParaRPr lang="lv-LV" dirty="0"/>
          </a:p>
        </p:txBody>
      </p:sp>
      <p:sp>
        <p:nvSpPr>
          <p:cNvPr id="3" name="Satura vietturis 2"/>
          <p:cNvSpPr>
            <a:spLocks noGrp="1"/>
          </p:cNvSpPr>
          <p:nvPr>
            <p:ph idx="1"/>
          </p:nvPr>
        </p:nvSpPr>
        <p:spPr/>
        <p:txBody>
          <a:bodyPr/>
          <a:lstStyle/>
          <a:p>
            <a:r>
              <a:rPr lang="lv-LV" dirty="0" smtClean="0"/>
              <a:t>Latvijā MK noteiktumi Nr.519 nosaka kārtību</a:t>
            </a:r>
            <a:r>
              <a:rPr lang="lv-LV" dirty="0"/>
              <a:t>, kādā tiek uzņemti izglītības iestādēs skolēni, kas atgriežas no mācībām citā valstī. Lai Latvijas izglītības iestāžu pedagogi padziļinātu prasmes un zināšanas darbam ar skolēniem, kuri atgriezušies no mācībām ārzemēs, </a:t>
            </a:r>
            <a:r>
              <a:rPr lang="lv-LV" dirty="0" smtClean="0"/>
              <a:t>LVA pēdējo </a:t>
            </a:r>
            <a:r>
              <a:rPr lang="lv-LV" dirty="0"/>
              <a:t>gadu laikā ir organizējusi pedagogu profesionālās pilnveides </a:t>
            </a:r>
            <a:r>
              <a:rPr lang="lv-LV" dirty="0" smtClean="0"/>
              <a:t>kursus. 2014.g. izglītoti 36, 2015. - 79 pedagogi.</a:t>
            </a:r>
          </a:p>
          <a:p>
            <a:r>
              <a:rPr lang="lv-LV" dirty="0"/>
              <a:t>Lietuvā valsts politika paredz, ka to skolēnu apmācībai, kas atgriežas un ārvalstīs ir pavadījuši vairāk nekā gadu, tiek paredzēts par 30% lielāks finansējums</a:t>
            </a:r>
            <a:r>
              <a:rPr lang="lv-LV" dirty="0" smtClean="0"/>
              <a:t>.</a:t>
            </a:r>
          </a:p>
          <a:p>
            <a:r>
              <a:rPr lang="lv-LV" dirty="0"/>
              <a:t>Igaunijā </a:t>
            </a:r>
            <a:r>
              <a:rPr lang="lv-LV" dirty="0" smtClean="0"/>
              <a:t>tiek </a:t>
            </a:r>
            <a:r>
              <a:rPr lang="lv-LV" dirty="0"/>
              <a:t>izmantoti tie paši instrumenti, kas cenšoties integrēt izglītības sistēmā jauno imigrantu bērnus – katram bērnam tiek nodrošināta individuāla pieeja un pielāgots mācību plāns, kas atbilst viņa individuālajām vajadzībām.</a:t>
            </a:r>
          </a:p>
          <a:p>
            <a:endParaRPr lang="lv-LV" dirty="0"/>
          </a:p>
        </p:txBody>
      </p:sp>
    </p:spTree>
    <p:extLst>
      <p:ext uri="{BB962C8B-B14F-4D97-AF65-F5344CB8AC3E}">
        <p14:creationId xmlns:p14="http://schemas.microsoft.com/office/powerpoint/2010/main" val="17105406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1069847" y="484632"/>
            <a:ext cx="11039775" cy="1609344"/>
          </a:xfrm>
        </p:spPr>
        <p:txBody>
          <a:bodyPr/>
          <a:lstStyle/>
          <a:p>
            <a:r>
              <a:rPr lang="lv-LV" dirty="0" smtClean="0"/>
              <a:t>Materiāls atbalsts </a:t>
            </a:r>
            <a:r>
              <a:rPr lang="lv-LV" dirty="0" err="1" smtClean="0"/>
              <a:t>remigrantiem</a:t>
            </a:r>
            <a:endParaRPr lang="lv-LV" dirty="0"/>
          </a:p>
        </p:txBody>
      </p:sp>
      <p:sp>
        <p:nvSpPr>
          <p:cNvPr id="3" name="Satura vietturis 2"/>
          <p:cNvSpPr>
            <a:spLocks noGrp="1"/>
          </p:cNvSpPr>
          <p:nvPr>
            <p:ph idx="1"/>
          </p:nvPr>
        </p:nvSpPr>
        <p:spPr/>
        <p:txBody>
          <a:bodyPr>
            <a:normAutofit fontScale="92500" lnSpcReduction="20000"/>
          </a:bodyPr>
          <a:lstStyle/>
          <a:p>
            <a:r>
              <a:rPr lang="lv-LV" dirty="0" smtClean="0"/>
              <a:t>Daļā </a:t>
            </a:r>
            <a:r>
              <a:rPr lang="lv-LV" dirty="0" err="1"/>
              <a:t>alstu</a:t>
            </a:r>
            <a:r>
              <a:rPr lang="lv-LV" dirty="0"/>
              <a:t> tiek nodrošināts materiālais atbalsts </a:t>
            </a:r>
            <a:r>
              <a:rPr lang="lv-LV" dirty="0" err="1"/>
              <a:t>remigrantiem</a:t>
            </a:r>
            <a:r>
              <a:rPr lang="lv-LV" dirty="0"/>
              <a:t> (Igaunija, Īrija, Izraēla, Kazahstāna), bet daļā – nē (Latvija, Lietuva, Polija, Bulgārija, Rumānija, Ungārija, Albānija, </a:t>
            </a:r>
            <a:r>
              <a:rPr lang="lv-LV" dirty="0" smtClean="0"/>
              <a:t>Turcija).</a:t>
            </a:r>
          </a:p>
          <a:p>
            <a:r>
              <a:rPr lang="lv-LV" dirty="0" smtClean="0"/>
              <a:t>Atbalsta </a:t>
            </a:r>
            <a:r>
              <a:rPr lang="lv-LV" dirty="0"/>
              <a:t>apjoms un nosacījumi dažādās valstīs būtiski </a:t>
            </a:r>
            <a:r>
              <a:rPr lang="lv-LV" dirty="0" smtClean="0"/>
              <a:t>atšķiras.</a:t>
            </a:r>
          </a:p>
          <a:p>
            <a:r>
              <a:rPr lang="lv-LV" dirty="0"/>
              <a:t>Latvijā </a:t>
            </a:r>
            <a:r>
              <a:rPr lang="lv-LV" dirty="0">
                <a:hlinkClick r:id="rId2"/>
              </a:rPr>
              <a:t>Reemigrācijas atbalsta pasākumu plāns 2013.–2016.</a:t>
            </a:r>
            <a:r>
              <a:rPr lang="lv-LV" dirty="0"/>
              <a:t>gadam paredzēja aktivitāti „Personu loka paplašināšana, kuriem iespējams pretendēt uz repatrianta statusu”, un līdz ar to arī uz materiālu atbalstu, atgriežoties Latvijā (daļēju ceļa izdevumu kompensēšanu, pabalstu bezdarba gadījumā un, ja nepieciešams, arī atbalstu valsts valodas apguvei</a:t>
            </a:r>
            <a:r>
              <a:rPr lang="lv-LV" dirty="0" smtClean="0"/>
              <a:t>). Tomēr </a:t>
            </a:r>
            <a:r>
              <a:rPr lang="lv-LV" dirty="0"/>
              <a:t>papildu finansējums likumprojektā “Repatriācijas likums” paredzētajiem pasākumiem netika piešķirts. </a:t>
            </a:r>
            <a:endParaRPr lang="lv-LV" dirty="0" smtClean="0"/>
          </a:p>
          <a:p>
            <a:r>
              <a:rPr lang="lv-LV" dirty="0" smtClean="0"/>
              <a:t>Igaunijā </a:t>
            </a:r>
            <a:r>
              <a:rPr lang="lv-LV" dirty="0"/>
              <a:t>finansiālais atbalsts </a:t>
            </a:r>
            <a:r>
              <a:rPr lang="lv-LV" dirty="0" err="1"/>
              <a:t>remigrantiem</a:t>
            </a:r>
            <a:r>
              <a:rPr lang="lv-LV" dirty="0"/>
              <a:t> atgriežoties tiek uzskatīts par vienu no galvenajiem atbalsta veidiem šai mērķa grupai. Pirmoreiz šāds pabalsts tika izmaksāts 2004. gadā, un šo gadu laikā pabalstu saņēmuši nepilns tūkstotis emigrantu Igaunijā. kopējais maksimālais atbalsta apjoms vienam pieaugušajam ir 2000 </a:t>
            </a:r>
            <a:r>
              <a:rPr lang="lv-LV" dirty="0" err="1" smtClean="0"/>
              <a:t>euro</a:t>
            </a:r>
            <a:r>
              <a:rPr lang="lv-LV" dirty="0" smtClean="0"/>
              <a:t>. </a:t>
            </a:r>
            <a:r>
              <a:rPr lang="lv-LV" dirty="0"/>
              <a:t>Atgriešanās finansiālo atbalstu var piešķirt etniskajiem igauņiem un tiem Igaunijas pilsoņiem, kuri ir dzīvojuši ārpus Igaunijas 10 gadus un </a:t>
            </a:r>
            <a:r>
              <a:rPr lang="lv-LV" dirty="0" smtClean="0"/>
              <a:t>vairāk.</a:t>
            </a:r>
          </a:p>
        </p:txBody>
      </p:sp>
    </p:spTree>
    <p:extLst>
      <p:ext uri="{BB962C8B-B14F-4D97-AF65-F5344CB8AC3E}">
        <p14:creationId xmlns:p14="http://schemas.microsoft.com/office/powerpoint/2010/main" val="19996502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a:p>
        </p:txBody>
      </p:sp>
      <p:sp>
        <p:nvSpPr>
          <p:cNvPr id="3" name="Satura vietturis 2"/>
          <p:cNvSpPr>
            <a:spLocks noGrp="1"/>
          </p:cNvSpPr>
          <p:nvPr>
            <p:ph idx="1"/>
          </p:nvPr>
        </p:nvSpPr>
        <p:spPr/>
        <p:txBody>
          <a:bodyPr>
            <a:normAutofit lnSpcReduction="10000"/>
          </a:bodyPr>
          <a:lstStyle/>
          <a:p>
            <a:r>
              <a:rPr lang="lv-LV" dirty="0"/>
              <a:t>Īrijā atbalsts un mājokļu nodrošinājums tiek piedāvāts tiem Īrijas emigrantiem, kuri ir vecākas paaudzes un vēlētos atgriezties Īrijā vai ir nesen atgriezušies. </a:t>
            </a:r>
          </a:p>
          <a:p>
            <a:r>
              <a:rPr lang="lv-LV" dirty="0" smtClean="0"/>
              <a:t>Izraēlā </a:t>
            </a:r>
            <a:r>
              <a:rPr lang="lv-LV" dirty="0"/>
              <a:t>par migrāciju atbildīgā ministrija izvērtē un nodrošina finansiālas un sociālas palīdzības sniegšanu </a:t>
            </a:r>
            <a:r>
              <a:rPr lang="lv-LV" dirty="0" err="1"/>
              <a:t>remigrantiem</a:t>
            </a:r>
            <a:r>
              <a:rPr lang="lv-LV" dirty="0"/>
              <a:t>. </a:t>
            </a:r>
          </a:p>
          <a:p>
            <a:r>
              <a:rPr lang="lv-LV" dirty="0" smtClean="0"/>
              <a:t>Kazahstānā </a:t>
            </a:r>
            <a:r>
              <a:rPr lang="lv-LV" dirty="0"/>
              <a:t>ir izveidots sociālā pakalpojumu </a:t>
            </a:r>
            <a:r>
              <a:rPr lang="lv-LV" dirty="0" smtClean="0"/>
              <a:t>kopums, kas piedāvā </a:t>
            </a:r>
            <a:r>
              <a:rPr lang="lv-LV" dirty="0"/>
              <a:t>vairākas priekšrocības diasporas pārstāvjiem: (1) pilsonības iegūšanas periods samazināts no četriem uz vienu gadu, (2) apmaksātus ceļa izdevumus atgriežoties, atbalsts mājokļa īrei un tā privatizēšanai pēc piecu gadu perioda. </a:t>
            </a:r>
            <a:r>
              <a:rPr lang="lv-LV" dirty="0" smtClean="0"/>
              <a:t>Atbalsta </a:t>
            </a:r>
            <a:r>
              <a:rPr lang="lv-LV" dirty="0"/>
              <a:t>saņemšanai ir jāievēro prasība piecus gadus uzturēties vienā no noteiktajiem Kazahstānas 14 reģioniem. Pārvākšanās gadījumā šie pakalpojumi tiek anulēti un pilsonība tiek atteikta</a:t>
            </a:r>
            <a:r>
              <a:rPr lang="lv-LV" dirty="0" smtClean="0"/>
              <a:t>.</a:t>
            </a:r>
          </a:p>
          <a:p>
            <a:r>
              <a:rPr lang="lv-LV" dirty="0"/>
              <a:t>Ekvadorā ir izveidota programma „Sveicināti mājās: brīvprātīga, cienīga un pastāvīga atgriešanās” </a:t>
            </a:r>
            <a:r>
              <a:rPr lang="lv-LV" dirty="0" err="1"/>
              <a:t>Remigrantiem</a:t>
            </a:r>
            <a:r>
              <a:rPr lang="lv-LV" dirty="0"/>
              <a:t> tiek dota iespēja pārvest savas mantas bez papildu nodokļiem, iegūt atbalstu nodarbinātībai un </a:t>
            </a:r>
            <a:r>
              <a:rPr lang="lv-LV" dirty="0" err="1"/>
              <a:t>start-up</a:t>
            </a:r>
            <a:r>
              <a:rPr lang="lv-LV" dirty="0"/>
              <a:t> projektiem. </a:t>
            </a:r>
          </a:p>
        </p:txBody>
      </p:sp>
    </p:spTree>
    <p:extLst>
      <p:ext uri="{BB962C8B-B14F-4D97-AF65-F5344CB8AC3E}">
        <p14:creationId xmlns:p14="http://schemas.microsoft.com/office/powerpoint/2010/main" val="5799438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r>
              <a:rPr lang="lv-LV" b="1" dirty="0"/>
              <a:t>Atbalsts atgriezties tām grupām, kas citādi varbūt neatgrieztos</a:t>
            </a:r>
            <a:br>
              <a:rPr lang="lv-LV" b="1" dirty="0"/>
            </a:br>
            <a:endParaRPr lang="lv-LV" dirty="0"/>
          </a:p>
        </p:txBody>
      </p:sp>
      <p:sp>
        <p:nvSpPr>
          <p:cNvPr id="3" name="Satura vietturis 2"/>
          <p:cNvSpPr>
            <a:spLocks noGrp="1"/>
          </p:cNvSpPr>
          <p:nvPr>
            <p:ph idx="1"/>
          </p:nvPr>
        </p:nvSpPr>
        <p:spPr>
          <a:xfrm>
            <a:off x="1069848" y="2121408"/>
            <a:ext cx="10058400" cy="4279392"/>
          </a:xfrm>
        </p:spPr>
        <p:txBody>
          <a:bodyPr>
            <a:normAutofit fontScale="85000" lnSpcReduction="20000"/>
          </a:bodyPr>
          <a:lstStyle/>
          <a:p>
            <a:r>
              <a:rPr lang="lv-LV" dirty="0"/>
              <a:t>Atbalsts atgriezties tām grupām, kas citādi varbūt neatgrieztos, parasti ir vērsts uz šādām trīs grupām: jaunajiem profesionāļiem (studentiem, kas ieguvuši augstāko izglītību ārzemēs), zinātniekiem un diasporas uzņēmējiem. </a:t>
            </a:r>
            <a:endParaRPr lang="lv-LV" dirty="0" smtClean="0"/>
          </a:p>
          <a:p>
            <a:r>
              <a:rPr lang="lv-LV" dirty="0" smtClean="0"/>
              <a:t>Padziļinātā </a:t>
            </a:r>
            <a:r>
              <a:rPr lang="lv-LV" dirty="0"/>
              <a:t>valstu izpēte parāda, ka programmas, kas vērstas uz atbalstu tām grupām, kas citādi varbūt neatgrieztos, lielākoties ir diezgan dārgas, </a:t>
            </a:r>
            <a:r>
              <a:rPr lang="lv-LV" dirty="0" err="1"/>
              <a:t>mazskaitlīgas</a:t>
            </a:r>
            <a:r>
              <a:rPr lang="lv-LV" dirty="0"/>
              <a:t> un nereti tiek uzskatītas par neefektīvām, lai gan labi domātām. </a:t>
            </a:r>
            <a:r>
              <a:rPr lang="lv-LV" dirty="0" smtClean="0"/>
              <a:t>Šīm </a:t>
            </a:r>
            <a:r>
              <a:rPr lang="lv-LV" dirty="0"/>
              <a:t>programmām var būt nozīme atsevišķu indivīdu profesionālās karjeras veidošanā izcelsmes valstī, bet lielākoties tām nav būtiska efekta valsts mērogā</a:t>
            </a:r>
            <a:r>
              <a:rPr lang="lv-LV" dirty="0" smtClean="0"/>
              <a:t>. </a:t>
            </a:r>
          </a:p>
          <a:p>
            <a:r>
              <a:rPr lang="lv-LV" dirty="0" smtClean="0"/>
              <a:t>Latvijā – VK programma «Darbs valsts pārvaldē», ko uzsāka 2015.gadā. Apturēta.</a:t>
            </a:r>
          </a:p>
          <a:p>
            <a:r>
              <a:rPr lang="lv-LV" dirty="0"/>
              <a:t>Lietuvā ir īstenota līdzīga programma „Radi Lietuvai”, kas jauniešiem – jaunajiem profesionāļiem no ārzemēm nodrošina viena gada praksi publiskajā sektorā. </a:t>
            </a:r>
            <a:endParaRPr lang="lv-LV" dirty="0" smtClean="0"/>
          </a:p>
          <a:p>
            <a:r>
              <a:rPr lang="lv-LV" dirty="0" smtClean="0"/>
              <a:t>Igaunijā </a:t>
            </a:r>
            <a:r>
              <a:rPr lang="lv-LV" dirty="0"/>
              <a:t>2010. gadā Igaunijas tirdzniecības un rūpniecības kamera</a:t>
            </a:r>
            <a:r>
              <a:rPr lang="lv-LV" i="1" dirty="0"/>
              <a:t> </a:t>
            </a:r>
            <a:r>
              <a:rPr lang="lv-LV" dirty="0"/>
              <a:t>uzsāka programmu, kas aicina atgriezties Igaunijā jaunos speciālistus “Talantus atpakaļ mājās!” (“</a:t>
            </a:r>
            <a:r>
              <a:rPr lang="lv-LV" dirty="0" err="1"/>
              <a:t>Talents</a:t>
            </a:r>
            <a:r>
              <a:rPr lang="lv-LV" dirty="0"/>
              <a:t> </a:t>
            </a:r>
            <a:r>
              <a:rPr lang="lv-LV" dirty="0" err="1"/>
              <a:t>Back</a:t>
            </a:r>
            <a:r>
              <a:rPr lang="lv-LV" dirty="0"/>
              <a:t> </a:t>
            </a:r>
            <a:r>
              <a:rPr lang="lv-LV" dirty="0" err="1"/>
              <a:t>Home</a:t>
            </a:r>
            <a:r>
              <a:rPr lang="lv-LV" dirty="0"/>
              <a:t>!”). </a:t>
            </a:r>
            <a:r>
              <a:rPr lang="lv-LV" dirty="0" smtClean="0"/>
              <a:t>Finansēja ESF. </a:t>
            </a:r>
            <a:r>
              <a:rPr lang="lv-LV" dirty="0"/>
              <a:t>Programmas ietvaros dalībniekiem tika piedāvātas nodarbinātības un </a:t>
            </a:r>
            <a:r>
              <a:rPr lang="lv-LV" dirty="0" err="1"/>
              <a:t>pašrealizācijas</a:t>
            </a:r>
            <a:r>
              <a:rPr lang="lv-LV" dirty="0"/>
              <a:t> iespējas privātā vai publiskā sektorā Igaunijā. Lai gan sākotnēji ieinteresētība programmā bija </a:t>
            </a:r>
            <a:r>
              <a:rPr lang="lv-LV" dirty="0" smtClean="0"/>
              <a:t>liela</a:t>
            </a:r>
            <a:r>
              <a:rPr lang="lv-LV" dirty="0"/>
              <a:t>, </a:t>
            </a:r>
            <a:r>
              <a:rPr lang="lv-LV" dirty="0" smtClean="0"/>
              <a:t>un </a:t>
            </a:r>
            <a:r>
              <a:rPr lang="lv-LV" dirty="0"/>
              <a:t>jau drīz vien 220 augsti kvalificēti igauņi no 35 valstīm bija piereģistrējušies speciāli izveidotajā portālā (</a:t>
            </a:r>
            <a:r>
              <a:rPr lang="lv-LV" u="sng" dirty="0" err="1">
                <a:hlinkClick r:id="rId2"/>
              </a:rPr>
              <a:t>www.talendidkoju.ee</a:t>
            </a:r>
            <a:r>
              <a:rPr lang="lv-LV" dirty="0"/>
              <a:t>), projekts tika slēgts 2012. </a:t>
            </a:r>
            <a:r>
              <a:rPr lang="lv-LV" dirty="0" smtClean="0"/>
              <a:t>gadā. </a:t>
            </a:r>
            <a:r>
              <a:rPr lang="lv-LV" dirty="0"/>
              <a:t>T</a:t>
            </a:r>
            <a:r>
              <a:rPr lang="lv-LV" dirty="0" smtClean="0"/>
              <a:t>ika </a:t>
            </a:r>
            <a:r>
              <a:rPr lang="lv-LV" dirty="0"/>
              <a:t>secināts, ka programma nav sevi </a:t>
            </a:r>
            <a:r>
              <a:rPr lang="lv-LV" dirty="0" smtClean="0"/>
              <a:t>attaisnojusi. </a:t>
            </a:r>
            <a:r>
              <a:rPr lang="lv-LV" dirty="0" err="1" smtClean="0"/>
              <a:t>ikai</a:t>
            </a:r>
            <a:r>
              <a:rPr lang="lv-LV" dirty="0" smtClean="0"/>
              <a:t> </a:t>
            </a:r>
            <a:r>
              <a:rPr lang="lv-LV" dirty="0"/>
              <a:t>apmēram 20 speciālisti </a:t>
            </a:r>
            <a:r>
              <a:rPr lang="lv-LV" dirty="0" smtClean="0"/>
              <a:t>atgriezās.</a:t>
            </a:r>
          </a:p>
          <a:p>
            <a:endParaRPr lang="lv-LV" dirty="0"/>
          </a:p>
          <a:p>
            <a:endParaRPr lang="lv-LV" dirty="0"/>
          </a:p>
        </p:txBody>
      </p:sp>
    </p:spTree>
    <p:extLst>
      <p:ext uri="{BB962C8B-B14F-4D97-AF65-F5344CB8AC3E}">
        <p14:creationId xmlns:p14="http://schemas.microsoft.com/office/powerpoint/2010/main" val="26318674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a:p>
        </p:txBody>
      </p:sp>
      <p:sp>
        <p:nvSpPr>
          <p:cNvPr id="3" name="Satura vietturis 2"/>
          <p:cNvSpPr>
            <a:spLocks noGrp="1"/>
          </p:cNvSpPr>
          <p:nvPr>
            <p:ph idx="1"/>
          </p:nvPr>
        </p:nvSpPr>
        <p:spPr/>
        <p:txBody>
          <a:bodyPr/>
          <a:lstStyle/>
          <a:p>
            <a:r>
              <a:rPr lang="lv-LV" dirty="0"/>
              <a:t>Bulgārijas Migrācijas un integrācijas stratēģijas ietvaros ir izstrādāta programma, lai veicinātu jaunu, kvalificētu Bulgārijas pilsoņu, kuri dzīvo ārzemēs, pastāvīgu atgriešanos Bulgārijā. </a:t>
            </a:r>
            <a:r>
              <a:rPr lang="lv-LV" dirty="0" smtClean="0"/>
              <a:t>Aktivitātes:</a:t>
            </a:r>
          </a:p>
          <a:p>
            <a:pPr lvl="1"/>
            <a:r>
              <a:rPr lang="lv-LV" dirty="0" smtClean="0"/>
              <a:t>(1</a:t>
            </a:r>
            <a:r>
              <a:rPr lang="lv-LV" dirty="0"/>
              <a:t>) pētīt, ar kādām psiholoģiskām, sociālām, kultūras, ekonomiskām un cita veida problēmām saskaras kvalificētie Bulgārijas emigranti, </a:t>
            </a:r>
            <a:endParaRPr lang="lv-LV" dirty="0" smtClean="0"/>
          </a:p>
          <a:p>
            <a:pPr lvl="1"/>
            <a:r>
              <a:rPr lang="lv-LV" dirty="0" smtClean="0"/>
              <a:t>(</a:t>
            </a:r>
            <a:r>
              <a:rPr lang="lv-LV" dirty="0"/>
              <a:t>2) piesaistīt Bulgārijas jaunatnes un biznesa organizācijas ārzemēs konsultācijām un biznesa attiecībām Bulgārijā, </a:t>
            </a:r>
            <a:endParaRPr lang="lv-LV" dirty="0" smtClean="0"/>
          </a:p>
          <a:p>
            <a:pPr lvl="1"/>
            <a:r>
              <a:rPr lang="lv-LV" dirty="0" smtClean="0"/>
              <a:t>(</a:t>
            </a:r>
            <a:r>
              <a:rPr lang="lv-LV" dirty="0"/>
              <a:t>3) veicināt kontaktus starp jaunajiem Bulgārijas emigrantiem un uzņēmumiem Bulgārijā, </a:t>
            </a:r>
            <a:endParaRPr lang="lv-LV" dirty="0" smtClean="0"/>
          </a:p>
          <a:p>
            <a:pPr lvl="1"/>
            <a:r>
              <a:rPr lang="lv-LV" dirty="0" smtClean="0"/>
              <a:t>(</a:t>
            </a:r>
            <a:r>
              <a:rPr lang="lv-LV" dirty="0"/>
              <a:t>4) pētīt atbildīgo ārvalstu institūciju darbību, lai piesaistītu atpakaļ jaunos emigrantus. </a:t>
            </a:r>
          </a:p>
        </p:txBody>
      </p:sp>
    </p:spTree>
    <p:extLst>
      <p:ext uri="{BB962C8B-B14F-4D97-AF65-F5344CB8AC3E}">
        <p14:creationId xmlns:p14="http://schemas.microsoft.com/office/powerpoint/2010/main" val="2037448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Ieteikumi</a:t>
            </a:r>
            <a:endParaRPr lang="lv-LV" dirty="0"/>
          </a:p>
        </p:txBody>
      </p:sp>
      <p:sp>
        <p:nvSpPr>
          <p:cNvPr id="3" name="Teksta vietturis 2"/>
          <p:cNvSpPr>
            <a:spLocks noGrp="1"/>
          </p:cNvSpPr>
          <p:nvPr>
            <p:ph type="body" idx="1"/>
          </p:nvPr>
        </p:nvSpPr>
        <p:spPr/>
        <p:txBody>
          <a:bodyPr/>
          <a:lstStyle/>
          <a:p>
            <a:endParaRPr lang="lv-LV"/>
          </a:p>
        </p:txBody>
      </p:sp>
    </p:spTree>
    <p:extLst>
      <p:ext uri="{BB962C8B-B14F-4D97-AF65-F5344CB8AC3E}">
        <p14:creationId xmlns:p14="http://schemas.microsoft.com/office/powerpoint/2010/main" val="41678702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Politikas institucionālā organizācija</a:t>
            </a:r>
            <a:endParaRPr lang="lv-LV" dirty="0"/>
          </a:p>
        </p:txBody>
      </p:sp>
      <p:sp>
        <p:nvSpPr>
          <p:cNvPr id="3" name="Satura vietturis 2"/>
          <p:cNvSpPr>
            <a:spLocks noGrp="1"/>
          </p:cNvSpPr>
          <p:nvPr>
            <p:ph idx="1"/>
          </p:nvPr>
        </p:nvSpPr>
        <p:spPr/>
        <p:txBody>
          <a:bodyPr/>
          <a:lstStyle/>
          <a:p>
            <a:r>
              <a:rPr lang="lv-LV" dirty="0" smtClean="0"/>
              <a:t>Nepieciešams skaidri definēt vienu atbildīgo ministriju, kas koordinē gan sadarbību ar diasporu, gan </a:t>
            </a:r>
            <a:r>
              <a:rPr lang="lv-LV" dirty="0" err="1" smtClean="0"/>
              <a:t>remigrācijas</a:t>
            </a:r>
            <a:r>
              <a:rPr lang="lv-LV" dirty="0" smtClean="0"/>
              <a:t> veicināšanas politiku. </a:t>
            </a:r>
          </a:p>
          <a:p>
            <a:r>
              <a:rPr lang="lv-LV" dirty="0" smtClean="0"/>
              <a:t>Balstoties uz citu valstu praksi tā varētu būt Ārlietu ministrija vai speciāli izveidota struktūrvienība ĀM pārraudzībā.  Alternatīva – atsevišķa valsts pārvaldes iestāde MP pārraudzībā.</a:t>
            </a:r>
          </a:p>
          <a:p>
            <a:r>
              <a:rPr lang="lv-LV" dirty="0" smtClean="0"/>
              <a:t>Vispirms vienoties par atbildīgo ministriju, tad izstrādāt politikas plānošanas dokumentu, izvairoties no dublēšanās.</a:t>
            </a:r>
          </a:p>
          <a:p>
            <a:endParaRPr lang="lv-LV" dirty="0"/>
          </a:p>
        </p:txBody>
      </p:sp>
    </p:spTree>
    <p:extLst>
      <p:ext uri="{BB962C8B-B14F-4D97-AF65-F5344CB8AC3E}">
        <p14:creationId xmlns:p14="http://schemas.microsoft.com/office/powerpoint/2010/main" val="12716620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Politika kultūras un valodas saglabāšanai</a:t>
            </a:r>
            <a:endParaRPr lang="lv-LV" dirty="0"/>
          </a:p>
        </p:txBody>
      </p:sp>
      <p:sp>
        <p:nvSpPr>
          <p:cNvPr id="3" name="Satura vietturis 2"/>
          <p:cNvSpPr>
            <a:spLocks noGrp="1"/>
          </p:cNvSpPr>
          <p:nvPr>
            <p:ph idx="1"/>
          </p:nvPr>
        </p:nvSpPr>
        <p:spPr/>
        <p:txBody>
          <a:bodyPr/>
          <a:lstStyle/>
          <a:p>
            <a:r>
              <a:rPr lang="lv-LV" dirty="0" smtClean="0"/>
              <a:t>Atbalstam diasporas pasākumu organizēšanai paredzēt papildus finansējumu tām </a:t>
            </a:r>
            <a:r>
              <a:rPr lang="lv-LV" dirty="0" err="1" smtClean="0"/>
              <a:t>pārtāvniecībām</a:t>
            </a:r>
            <a:r>
              <a:rPr lang="lv-LV" dirty="0" smtClean="0"/>
              <a:t>, kuras atrodas valstīs ar lielāko latviešu diasporas apjomu. Nodrošināt projektu konkursus diasporas pasākumiem, kur NVO var saņemt atbalstu.</a:t>
            </a:r>
          </a:p>
          <a:p>
            <a:r>
              <a:rPr lang="lv-LV" dirty="0" smtClean="0"/>
              <a:t>Turpināt atbalstīt latviešu valodas apguvi tālmācībā un nedēļas nogales skolās.</a:t>
            </a:r>
          </a:p>
          <a:p>
            <a:r>
              <a:rPr lang="lv-LV" dirty="0" smtClean="0"/>
              <a:t>Turpināt un paplašināt aktivitātes bērnu un jauniešu vasaras nometņu organizēšanā.</a:t>
            </a:r>
          </a:p>
          <a:p>
            <a:r>
              <a:rPr lang="lv-LV" dirty="0" smtClean="0"/>
              <a:t>Attīstīt sadarbību ar diasporas jauniešiem, kas studē ārvalstīs, piedāvājot prakses vietas Latvijā.</a:t>
            </a:r>
          </a:p>
          <a:p>
            <a:endParaRPr lang="lv-LV" dirty="0" smtClean="0"/>
          </a:p>
          <a:p>
            <a:endParaRPr lang="lv-LV" dirty="0" smtClean="0"/>
          </a:p>
          <a:p>
            <a:endParaRPr lang="lv-LV" dirty="0"/>
          </a:p>
        </p:txBody>
      </p:sp>
    </p:spTree>
    <p:extLst>
      <p:ext uri="{BB962C8B-B14F-4D97-AF65-F5344CB8AC3E}">
        <p14:creationId xmlns:p14="http://schemas.microsoft.com/office/powerpoint/2010/main" val="27541117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err="1" smtClean="0"/>
              <a:t>Remigrācijas</a:t>
            </a:r>
            <a:r>
              <a:rPr lang="lv-LV" dirty="0" smtClean="0"/>
              <a:t> politika</a:t>
            </a:r>
            <a:endParaRPr lang="lv-LV" dirty="0"/>
          </a:p>
        </p:txBody>
      </p:sp>
      <p:sp>
        <p:nvSpPr>
          <p:cNvPr id="3" name="Satura vietturis 2"/>
          <p:cNvSpPr>
            <a:spLocks noGrp="1"/>
          </p:cNvSpPr>
          <p:nvPr>
            <p:ph idx="1"/>
          </p:nvPr>
        </p:nvSpPr>
        <p:spPr/>
        <p:txBody>
          <a:bodyPr/>
          <a:lstStyle/>
          <a:p>
            <a:r>
              <a:rPr lang="lv-LV" dirty="0"/>
              <a:t>Attīstīt ekonomisko sadarbību ar diasporas uzņēmējiem, zinātniekiem un </a:t>
            </a:r>
            <a:r>
              <a:rPr lang="lv-LV" dirty="0" smtClean="0"/>
              <a:t>profesionāļiem, veicinot zināšanu </a:t>
            </a:r>
            <a:r>
              <a:rPr lang="lv-LV" dirty="0"/>
              <a:t>pārnesi starp dažādu nozaru speciālistiem pasaulē un izcelsmes valsti un potenciāli veicina arī profesionāļu atgriešanos </a:t>
            </a:r>
            <a:r>
              <a:rPr lang="lv-LV" dirty="0" smtClean="0"/>
              <a:t>Latvijā.</a:t>
            </a:r>
          </a:p>
          <a:p>
            <a:r>
              <a:rPr lang="lv-LV" dirty="0"/>
              <a:t>Nodrošināt informācijas un konsultāciju sniegšanu jautājumos, kas attiecas </a:t>
            </a:r>
            <a:r>
              <a:rPr lang="lv-LV" dirty="0" err="1"/>
              <a:t>remigrācijas</a:t>
            </a:r>
            <a:r>
              <a:rPr lang="lv-LV" dirty="0"/>
              <a:t> </a:t>
            </a:r>
            <a:r>
              <a:rPr lang="lv-LV" dirty="0" smtClean="0"/>
              <a:t>procesiem.</a:t>
            </a:r>
          </a:p>
          <a:p>
            <a:r>
              <a:rPr lang="lv-LV" dirty="0"/>
              <a:t>Nodrošināt individuālu atbalstu skolēniem, kas atgriežas, kā arī šo skolēnu </a:t>
            </a:r>
            <a:r>
              <a:rPr lang="lv-LV" dirty="0" smtClean="0"/>
              <a:t>vecākiem.</a:t>
            </a:r>
            <a:endParaRPr lang="lv-LV" dirty="0"/>
          </a:p>
          <a:p>
            <a:r>
              <a:rPr lang="lv-LV" dirty="0"/>
              <a:t>Izvērtēt iespēju piešķirt finansējumu repatriācijai, paplašinot personu loku, kuriem iespējams pretendēt uz repatrianta statusu (atbilstoši jau izstrādātajam likumprojektam</a:t>
            </a:r>
            <a:r>
              <a:rPr lang="lv-LV" dirty="0" smtClean="0"/>
              <a:t>).</a:t>
            </a:r>
          </a:p>
          <a:p>
            <a:endParaRPr lang="lv-LV" dirty="0"/>
          </a:p>
        </p:txBody>
      </p:sp>
    </p:spTree>
    <p:extLst>
      <p:ext uri="{BB962C8B-B14F-4D97-AF65-F5344CB8AC3E}">
        <p14:creationId xmlns:p14="http://schemas.microsoft.com/office/powerpoint/2010/main" val="2320962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Pētījums «</a:t>
            </a:r>
            <a:r>
              <a:rPr lang="lv-LV" dirty="0" err="1" smtClean="0"/>
              <a:t>Remigrācijas</a:t>
            </a:r>
            <a:r>
              <a:rPr lang="lv-LV" dirty="0" smtClean="0"/>
              <a:t> politikas salīdzinoša analīze»</a:t>
            </a:r>
            <a:endParaRPr lang="lv-LV" dirty="0"/>
          </a:p>
        </p:txBody>
      </p:sp>
      <p:sp>
        <p:nvSpPr>
          <p:cNvPr id="3" name="Satura vietturis 2"/>
          <p:cNvSpPr>
            <a:spLocks noGrp="1"/>
          </p:cNvSpPr>
          <p:nvPr>
            <p:ph idx="1"/>
          </p:nvPr>
        </p:nvSpPr>
        <p:spPr/>
        <p:txBody>
          <a:bodyPr/>
          <a:lstStyle/>
          <a:p>
            <a:r>
              <a:rPr lang="lv-LV" dirty="0" smtClean="0"/>
              <a:t>Veikts LU DMPC sadarbībā ar „</a:t>
            </a:r>
            <a:r>
              <a:rPr lang="lv-LV" dirty="0" err="1"/>
              <a:t>Baltic</a:t>
            </a:r>
            <a:r>
              <a:rPr lang="lv-LV" dirty="0"/>
              <a:t> </a:t>
            </a:r>
            <a:r>
              <a:rPr lang="lv-LV" dirty="0" err="1"/>
              <a:t>Institute</a:t>
            </a:r>
            <a:r>
              <a:rPr lang="lv-LV" dirty="0"/>
              <a:t> </a:t>
            </a:r>
            <a:r>
              <a:rPr lang="lv-LV" dirty="0" err="1"/>
              <a:t>of</a:t>
            </a:r>
            <a:r>
              <a:rPr lang="lv-LV" dirty="0"/>
              <a:t> </a:t>
            </a:r>
            <a:r>
              <a:rPr lang="lv-LV" dirty="0" err="1"/>
              <a:t>Social</a:t>
            </a:r>
            <a:r>
              <a:rPr lang="lv-LV" dirty="0"/>
              <a:t> </a:t>
            </a:r>
            <a:r>
              <a:rPr lang="lv-LV" dirty="0" err="1"/>
              <a:t>Sciences</a:t>
            </a:r>
            <a:r>
              <a:rPr lang="lv-LV" dirty="0" smtClean="0"/>
              <a:t>” </a:t>
            </a:r>
          </a:p>
          <a:p>
            <a:r>
              <a:rPr lang="lv-LV" dirty="0"/>
              <a:t>Pētījuma veikšanas laiks: 2016.gada 15.novembris – 15.decembris.</a:t>
            </a:r>
          </a:p>
          <a:p>
            <a:r>
              <a:rPr lang="lv-LV" dirty="0" smtClean="0"/>
              <a:t>Pētījuma autori: Inese </a:t>
            </a:r>
            <a:r>
              <a:rPr lang="lv-LV" dirty="0" err="1" smtClean="0"/>
              <a:t>Šūpule</a:t>
            </a:r>
            <a:r>
              <a:rPr lang="lv-LV" dirty="0" smtClean="0"/>
              <a:t> </a:t>
            </a:r>
            <a:r>
              <a:rPr lang="lv-LV" dirty="0" err="1" smtClean="0"/>
              <a:t>et</a:t>
            </a:r>
            <a:r>
              <a:rPr lang="lv-LV" dirty="0" smtClean="0"/>
              <a:t>. </a:t>
            </a:r>
            <a:r>
              <a:rPr lang="lv-LV" dirty="0" err="1" smtClean="0"/>
              <a:t>al</a:t>
            </a:r>
            <a:r>
              <a:rPr lang="lv-LV" dirty="0" smtClean="0"/>
              <a:t>.</a:t>
            </a:r>
          </a:p>
          <a:p>
            <a:r>
              <a:rPr lang="lv-LV" dirty="0"/>
              <a:t>Pētījuma </a:t>
            </a:r>
            <a:r>
              <a:rPr lang="lv-LV" dirty="0" smtClean="0"/>
              <a:t>uzdevums: veikt </a:t>
            </a:r>
            <a:r>
              <a:rPr lang="lv-LV" dirty="0"/>
              <a:t>salīdzinošu Eiropas un citu valstu politikas un prakses analīzi attiecībā uz </a:t>
            </a:r>
            <a:r>
              <a:rPr lang="lv-LV" dirty="0" err="1"/>
              <a:t>remigrācijas</a:t>
            </a:r>
            <a:r>
              <a:rPr lang="lv-LV" dirty="0"/>
              <a:t> veicināšanu un atbalsta sniegšanu tiem, kuri vēlas atgriezties savā izcelsmes </a:t>
            </a:r>
            <a:r>
              <a:rPr lang="lv-LV" dirty="0" smtClean="0"/>
              <a:t>valstī.</a:t>
            </a:r>
          </a:p>
          <a:p>
            <a:r>
              <a:rPr lang="lv-LV" dirty="0"/>
              <a:t>Pētījums ir balstīts uz padziļinātu 13 valstu </a:t>
            </a:r>
            <a:r>
              <a:rPr lang="lv-LV" dirty="0" smtClean="0"/>
              <a:t>politiku analīzi: </a:t>
            </a:r>
            <a:endParaRPr lang="lv-LV" dirty="0"/>
          </a:p>
          <a:p>
            <a:pPr lvl="1"/>
            <a:r>
              <a:rPr lang="lv-LV" dirty="0" smtClean="0"/>
              <a:t>Diasporas </a:t>
            </a:r>
            <a:r>
              <a:rPr lang="lv-LV" dirty="0"/>
              <a:t>un </a:t>
            </a:r>
            <a:r>
              <a:rPr lang="lv-LV" dirty="0" err="1"/>
              <a:t>remigrācijas</a:t>
            </a:r>
            <a:r>
              <a:rPr lang="lv-LV" dirty="0"/>
              <a:t> politikas institucionālā </a:t>
            </a:r>
            <a:r>
              <a:rPr lang="lv-LV" dirty="0" smtClean="0"/>
              <a:t>organizācija;</a:t>
            </a:r>
          </a:p>
          <a:p>
            <a:pPr lvl="1"/>
            <a:r>
              <a:rPr lang="lv-LV" dirty="0" smtClean="0"/>
              <a:t>Sadarbības </a:t>
            </a:r>
            <a:r>
              <a:rPr lang="lv-LV" dirty="0"/>
              <a:t>ar diasporu </a:t>
            </a:r>
            <a:r>
              <a:rPr lang="lv-LV" dirty="0" smtClean="0"/>
              <a:t>politika;</a:t>
            </a:r>
          </a:p>
          <a:p>
            <a:pPr lvl="1"/>
            <a:r>
              <a:rPr lang="lv-LV" dirty="0" err="1" smtClean="0"/>
              <a:t>Remigrācijas</a:t>
            </a:r>
            <a:r>
              <a:rPr lang="lv-LV" dirty="0" smtClean="0"/>
              <a:t> veicināšanas vai atbalsta politika.</a:t>
            </a:r>
          </a:p>
          <a:p>
            <a:endParaRPr lang="lv-LV" dirty="0"/>
          </a:p>
        </p:txBody>
      </p:sp>
    </p:spTree>
    <p:extLst>
      <p:ext uri="{BB962C8B-B14F-4D97-AF65-F5344CB8AC3E}">
        <p14:creationId xmlns:p14="http://schemas.microsoft.com/office/powerpoint/2010/main" val="25215522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1069848" y="484632"/>
            <a:ext cx="10058400" cy="4416882"/>
          </a:xfrm>
        </p:spPr>
        <p:txBody>
          <a:bodyPr>
            <a:normAutofit/>
          </a:bodyPr>
          <a:lstStyle/>
          <a:p>
            <a:r>
              <a:rPr lang="lv-LV" dirty="0" smtClean="0"/>
              <a:t>PALDIES!</a:t>
            </a:r>
            <a:br>
              <a:rPr lang="lv-LV" dirty="0" smtClean="0"/>
            </a:br>
            <a:r>
              <a:rPr lang="lv-LV" dirty="0"/>
              <a:t/>
            </a:r>
            <a:br>
              <a:rPr lang="lv-LV" dirty="0"/>
            </a:br>
            <a:r>
              <a:rPr lang="lv-LV" sz="1800" dirty="0" smtClean="0"/>
              <a:t>Vairāk informācijas: </a:t>
            </a:r>
            <a:r>
              <a:rPr lang="lv-LV" sz="1800" dirty="0" err="1" smtClean="0"/>
              <a:t>inta.mierina@lu.lv</a:t>
            </a:r>
            <a:endParaRPr lang="lv-LV" sz="1800" dirty="0"/>
          </a:p>
        </p:txBody>
      </p:sp>
    </p:spTree>
    <p:extLst>
      <p:ext uri="{BB962C8B-B14F-4D97-AF65-F5344CB8AC3E}">
        <p14:creationId xmlns:p14="http://schemas.microsoft.com/office/powerpoint/2010/main" val="1661953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dirty="0" smtClean="0"/>
              <a:t>Diasporas un </a:t>
            </a:r>
            <a:r>
              <a:rPr lang="lv-LV" dirty="0" err="1" smtClean="0"/>
              <a:t>remigrācijas</a:t>
            </a:r>
            <a:r>
              <a:rPr lang="lv-LV" dirty="0" smtClean="0"/>
              <a:t> politika dažādās valstīs</a:t>
            </a:r>
            <a:endParaRPr lang="lv-LV" dirty="0"/>
          </a:p>
        </p:txBody>
      </p:sp>
      <p:graphicFrame>
        <p:nvGraphicFramePr>
          <p:cNvPr id="4" name="Satura vietturis 3"/>
          <p:cNvGraphicFramePr>
            <a:graphicFrameLocks noGrp="1"/>
          </p:cNvGraphicFramePr>
          <p:nvPr>
            <p:ph idx="1"/>
            <p:extLst>
              <p:ext uri="{D42A27DB-BD31-4B8C-83A1-F6EECF244321}">
                <p14:modId xmlns:p14="http://schemas.microsoft.com/office/powerpoint/2010/main" val="11369241"/>
              </p:ext>
            </p:extLst>
          </p:nvPr>
        </p:nvGraphicFramePr>
        <p:xfrm>
          <a:off x="1378376" y="2079066"/>
          <a:ext cx="3642160" cy="4314006"/>
        </p:xfrm>
        <a:graphic>
          <a:graphicData uri="http://schemas.openxmlformats.org/drawingml/2006/table">
            <a:tbl>
              <a:tblPr firstRow="1" firstCol="1" bandRow="1">
                <a:tableStyleId>{5C22544A-7EE6-4342-B048-85BDC9FD1C3A}</a:tableStyleId>
              </a:tblPr>
              <a:tblGrid>
                <a:gridCol w="345483"/>
                <a:gridCol w="1125251"/>
                <a:gridCol w="1126097"/>
                <a:gridCol w="1045329"/>
              </a:tblGrid>
              <a:tr h="280205">
                <a:tc>
                  <a:txBody>
                    <a:bodyPr/>
                    <a:lstStyle/>
                    <a:p>
                      <a:pPr>
                        <a:lnSpc>
                          <a:spcPct val="115000"/>
                        </a:lnSpc>
                        <a:spcAft>
                          <a:spcPts val="0"/>
                        </a:spcAft>
                      </a:pPr>
                      <a:r>
                        <a:rPr lang="lv-LV" sz="800" dirty="0">
                          <a:effectLst/>
                        </a:rPr>
                        <a:t>Nr.</a:t>
                      </a:r>
                      <a:endParaRPr lang="lv-LV" sz="700" dirty="0">
                        <a:effectLst/>
                      </a:endParaRPr>
                    </a:p>
                    <a:p>
                      <a:pPr algn="r">
                        <a:lnSpc>
                          <a:spcPct val="115000"/>
                        </a:lnSpc>
                        <a:spcAft>
                          <a:spcPts val="0"/>
                        </a:spcAft>
                      </a:pPr>
                      <a:r>
                        <a:rPr lang="lv-LV" sz="800" dirty="0">
                          <a:effectLst/>
                        </a:rPr>
                        <a:t> </a:t>
                      </a: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dirty="0">
                          <a:effectLst/>
                        </a:rPr>
                        <a:t>Valsts nosaukums</a:t>
                      </a:r>
                      <a:endParaRPr lang="lv-LV" sz="700" dirty="0">
                        <a:effectLst/>
                      </a:endParaRPr>
                    </a:p>
                    <a:p>
                      <a:pPr>
                        <a:lnSpc>
                          <a:spcPct val="115000"/>
                        </a:lnSpc>
                        <a:spcAft>
                          <a:spcPts val="0"/>
                        </a:spcAft>
                      </a:pPr>
                      <a:r>
                        <a:rPr lang="lv-LV" sz="800" dirty="0">
                          <a:effectLst/>
                        </a:rPr>
                        <a:t> </a:t>
                      </a: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dirty="0">
                          <a:effectLst/>
                        </a:rPr>
                        <a:t>Diasporas politika </a:t>
                      </a: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dirty="0" err="1">
                          <a:effectLst/>
                        </a:rPr>
                        <a:t>Remigrācijas</a:t>
                      </a:r>
                      <a:r>
                        <a:rPr lang="lv-LV" sz="800" dirty="0">
                          <a:effectLst/>
                        </a:rPr>
                        <a:t> veicināšanas politika </a:t>
                      </a: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r>
              <a:tr h="700513">
                <a:tc>
                  <a:txBody>
                    <a:bodyPr/>
                    <a:lstStyle/>
                    <a:p>
                      <a:pPr>
                        <a:lnSpc>
                          <a:spcPct val="115000"/>
                        </a:lnSpc>
                        <a:spcAft>
                          <a:spcPts val="0"/>
                        </a:spcAft>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 </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gridSpan="2">
                  <a:txBody>
                    <a:bodyPr/>
                    <a:lstStyle/>
                    <a:p>
                      <a:pPr>
                        <a:lnSpc>
                          <a:spcPct val="115000"/>
                        </a:lnSpc>
                        <a:spcAft>
                          <a:spcPts val="0"/>
                        </a:spcAft>
                      </a:pPr>
                      <a:r>
                        <a:rPr lang="lv-LV" sz="800">
                          <a:effectLst/>
                          <a:sym typeface="Wingdings" panose="05000000000000000000" pitchFamily="2" charset="2"/>
                        </a:rPr>
                        <a:t></a:t>
                      </a:r>
                      <a:r>
                        <a:rPr lang="lv-LV" sz="800">
                          <a:effectLst/>
                        </a:rPr>
                        <a:t> - dažas aktivitātes, </a:t>
                      </a:r>
                      <a:r>
                        <a:rPr lang="lv-LV" sz="800">
                          <a:effectLst/>
                          <a:sym typeface="Wingdings" panose="05000000000000000000" pitchFamily="2" charset="2"/>
                        </a:rPr>
                        <a:t></a:t>
                      </a:r>
                      <a:r>
                        <a:rPr lang="lv-LV" sz="800">
                          <a:effectLst/>
                        </a:rPr>
                        <a:t> - daudzas un daudzveidīgas aktivitātes, </a:t>
                      </a:r>
                      <a:r>
                        <a:rPr lang="lv-LV" sz="800">
                          <a:effectLst/>
                          <a:sym typeface="Wingdings" panose="05000000000000000000" pitchFamily="2" charset="2"/>
                        </a:rPr>
                        <a:t></a:t>
                      </a:r>
                      <a:r>
                        <a:rPr lang="lv-LV" sz="800">
                          <a:effectLst/>
                        </a:rPr>
                        <a:t> - izstrādāta un efektīva programma, n/i – nav publiski pieejamas informācijas)</a:t>
                      </a:r>
                      <a:endParaRPr lang="lv-LV" sz="700">
                        <a:effectLst/>
                      </a:endParaRPr>
                    </a:p>
                    <a:p>
                      <a:pPr>
                        <a:lnSpc>
                          <a:spcPct val="115000"/>
                        </a:lnSpc>
                        <a:spcAft>
                          <a:spcPts val="0"/>
                        </a:spcAft>
                      </a:pPr>
                      <a:r>
                        <a:rPr lang="lv-LV" sz="800">
                          <a:effectLst/>
                        </a:rPr>
                        <a:t> </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hMerge="1">
                  <a:txBody>
                    <a:bodyPr/>
                    <a:lstStyle/>
                    <a:p>
                      <a:endParaRPr lang="lv-LV"/>
                    </a:p>
                  </a:txBody>
                  <a:tcPr/>
                </a:tc>
              </a:tr>
              <a:tr h="140103">
                <a:tc>
                  <a:txBody>
                    <a:bodyPr/>
                    <a:lstStyle/>
                    <a:p>
                      <a:pPr marL="342900" lvl="0" indent="-342900">
                        <a:lnSpc>
                          <a:spcPct val="115000"/>
                        </a:lnSpc>
                        <a:spcAft>
                          <a:spcPts val="0"/>
                        </a:spcAft>
                        <a:buFont typeface="+mj-lt"/>
                        <a:buAutoNum type="arabicPeriod"/>
                      </a:pP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Albānija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r>
              <a:tr h="140103">
                <a:tc>
                  <a:txBody>
                    <a:bodyPr/>
                    <a:lstStyle/>
                    <a:p>
                      <a:pPr marL="342900" lvl="0" indent="-342900" algn="ct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Andora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r>
              <a:tr h="140103">
                <a:tc>
                  <a:txBody>
                    <a:bodyPr/>
                    <a:lstStyle/>
                    <a:p>
                      <a:pPr marL="342900" lvl="0" indent="-342900">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Armēnija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r>
              <a:tr h="140103">
                <a:tc>
                  <a:txBody>
                    <a:bodyPr/>
                    <a:lstStyle/>
                    <a:p>
                      <a:pPr marL="342900" lvl="0" indent="-342900" algn="ct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Austrija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r>
              <a:tr h="140103">
                <a:tc>
                  <a:txBody>
                    <a:bodyPr/>
                    <a:lstStyle/>
                    <a:p>
                      <a:pPr marL="342900" lvl="0" indent="-342900" algn="ct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Azerbaidžāna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r>
              <a:tr h="140103">
                <a:tc>
                  <a:txBody>
                    <a:bodyPr/>
                    <a:lstStyle/>
                    <a:p>
                      <a:pPr marL="342900" lvl="0" indent="-342900" algn="ct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Beļģija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sym typeface="Wingdings" panose="05000000000000000000" pitchFamily="2" charset="2"/>
                        </a:rPr>
                        <a:t></a:t>
                      </a:r>
                      <a:r>
                        <a:rPr lang="lv-LV" sz="700">
                          <a:effectLst/>
                        </a:rPr>
                        <a:t> (flāmu diasporai)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r>
              <a:tr h="140103">
                <a:tc>
                  <a:txBody>
                    <a:bodyPr/>
                    <a:lstStyle/>
                    <a:p>
                      <a:pPr marL="342900" lvl="0" indent="-342900" algn="ct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Bosnija un Hercegovina </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r>
              <a:tr h="140103">
                <a:tc>
                  <a:txBody>
                    <a:bodyPr/>
                    <a:lstStyle/>
                    <a:p>
                      <a:pPr marL="342900" lvl="0" indent="-342900" algn="ct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Bulgārija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r>
              <a:tr h="14010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Čehijas Republika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r>
              <a:tr h="14010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Dānija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r>
              <a:tr h="14010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Francija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r>
              <a:tr h="14010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Grieķija </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r>
              <a:tr h="14010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Gruzija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r>
              <a:tr h="14010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Horvātija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r>
              <a:tr h="14010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Igaunija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r>
              <a:tr h="14010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Itālija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r>
              <a:tr h="268530">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Īrija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endParaRPr>
                    </a:p>
                    <a:p>
                      <a:pPr>
                        <a:lnSpc>
                          <a:spcPct val="115000"/>
                        </a:lnSpc>
                        <a:spcAft>
                          <a:spcPts val="0"/>
                        </a:spcAft>
                      </a:pPr>
                      <a:r>
                        <a:rPr lang="lv-LV" sz="800">
                          <a:effectLst/>
                        </a:rPr>
                        <a:t> </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r>
              <a:tr h="14010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Īslande</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r>
              <a:tr h="14010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Kipra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r>
              <a:tr h="14010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Krievija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r>
              <a:tr h="14010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a:effectLst/>
                        </a:rPr>
                        <a:t>Latvija </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dirty="0">
                          <a:effectLst/>
                          <a:sym typeface="Wingdings" panose="05000000000000000000" pitchFamily="2" charset="2"/>
                        </a:rPr>
                        <a:t></a:t>
                      </a: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700" dirty="0">
                          <a:effectLst/>
                          <a:sym typeface="Wingdings" panose="05000000000000000000" pitchFamily="2" charset="2"/>
                        </a:rPr>
                        <a:t></a:t>
                      </a: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r>
            </a:tbl>
          </a:graphicData>
        </a:graphic>
      </p:graphicFrame>
      <p:graphicFrame>
        <p:nvGraphicFramePr>
          <p:cNvPr id="5" name="Tabula 4"/>
          <p:cNvGraphicFramePr>
            <a:graphicFrameLocks noGrp="1"/>
          </p:cNvGraphicFramePr>
          <p:nvPr>
            <p:extLst>
              <p:ext uri="{D42A27DB-BD31-4B8C-83A1-F6EECF244321}">
                <p14:modId xmlns:p14="http://schemas.microsoft.com/office/powerpoint/2010/main" val="1122185869"/>
              </p:ext>
            </p:extLst>
          </p:nvPr>
        </p:nvGraphicFramePr>
        <p:xfrm>
          <a:off x="5834905" y="1945794"/>
          <a:ext cx="3510637" cy="4834457"/>
        </p:xfrm>
        <a:graphic>
          <a:graphicData uri="http://schemas.openxmlformats.org/drawingml/2006/table">
            <a:tbl>
              <a:tblPr firstRow="1" firstCol="1" bandRow="1">
                <a:tableStyleId>{5C22544A-7EE6-4342-B048-85BDC9FD1C3A}</a:tableStyleId>
              </a:tblPr>
              <a:tblGrid>
                <a:gridCol w="333007"/>
                <a:gridCol w="1084617"/>
                <a:gridCol w="1085432"/>
                <a:gridCol w="1007581"/>
              </a:tblGrid>
              <a:tr h="488009">
                <a:tc>
                  <a:txBody>
                    <a:bodyPr/>
                    <a:lstStyle/>
                    <a:p>
                      <a:pPr>
                        <a:lnSpc>
                          <a:spcPct val="115000"/>
                        </a:lnSpc>
                        <a:spcAft>
                          <a:spcPts val="0"/>
                        </a:spcAft>
                      </a:pPr>
                      <a:r>
                        <a:rPr lang="lv-LV" sz="800" dirty="0">
                          <a:effectLst/>
                        </a:rPr>
                        <a:t>Nr.</a:t>
                      </a:r>
                      <a:endParaRPr lang="lv-LV" sz="700" dirty="0">
                        <a:effectLst/>
                      </a:endParaRPr>
                    </a:p>
                    <a:p>
                      <a:pPr algn="r">
                        <a:lnSpc>
                          <a:spcPct val="115000"/>
                        </a:lnSpc>
                        <a:spcAft>
                          <a:spcPts val="0"/>
                        </a:spcAft>
                      </a:pPr>
                      <a:r>
                        <a:rPr lang="lv-LV" sz="800" dirty="0">
                          <a:effectLst/>
                        </a:rPr>
                        <a:t> </a:t>
                      </a: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dirty="0">
                          <a:effectLst/>
                        </a:rPr>
                        <a:t>Valsts nosaukums</a:t>
                      </a:r>
                      <a:endParaRPr lang="lv-LV" sz="700" dirty="0">
                        <a:effectLst/>
                      </a:endParaRPr>
                    </a:p>
                    <a:p>
                      <a:pPr>
                        <a:lnSpc>
                          <a:spcPct val="115000"/>
                        </a:lnSpc>
                        <a:spcAft>
                          <a:spcPts val="0"/>
                        </a:spcAft>
                      </a:pPr>
                      <a:r>
                        <a:rPr lang="lv-LV" sz="800" dirty="0">
                          <a:effectLst/>
                        </a:rPr>
                        <a:t> </a:t>
                      </a: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dirty="0">
                          <a:effectLst/>
                        </a:rPr>
                        <a:t>Diasporas politika </a:t>
                      </a: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c>
                  <a:txBody>
                    <a:bodyPr/>
                    <a:lstStyle/>
                    <a:p>
                      <a:pPr>
                        <a:lnSpc>
                          <a:spcPct val="115000"/>
                        </a:lnSpc>
                        <a:spcAft>
                          <a:spcPts val="0"/>
                        </a:spcAft>
                      </a:pPr>
                      <a:r>
                        <a:rPr lang="lv-LV" sz="800" dirty="0" err="1">
                          <a:effectLst/>
                        </a:rPr>
                        <a:t>Remigrācijas</a:t>
                      </a:r>
                      <a:r>
                        <a:rPr lang="lv-LV" sz="800" dirty="0">
                          <a:effectLst/>
                        </a:rPr>
                        <a:t> veicināšanas politika </a:t>
                      </a: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5686" marR="45686" marT="0" marB="0"/>
                </a:tc>
              </a:tr>
              <a:tr h="135043">
                <a:tc>
                  <a:txBody>
                    <a:bodyPr/>
                    <a:lstStyle/>
                    <a:p>
                      <a:pPr marL="342900" lvl="0" indent="-342900" algn="r">
                        <a:lnSpc>
                          <a:spcPct val="115000"/>
                        </a:lnSpc>
                        <a:spcAft>
                          <a:spcPts val="0"/>
                        </a:spcAft>
                        <a:buFont typeface="+mj-lt"/>
                        <a:buAutoNum type="arabicPeriod"/>
                      </a:pP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dirty="0">
                          <a:effectLst/>
                        </a:rPr>
                        <a:t>Lielbritānija </a:t>
                      </a: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700">
                          <a:effectLst/>
                          <a:sym typeface="Wingdings" panose="05000000000000000000" pitchFamily="2" charset="2"/>
                        </a:rPr>
                        <a:t></a:t>
                      </a:r>
                      <a:r>
                        <a:rPr lang="lv-LV" sz="700">
                          <a:effectLst/>
                        </a:rPr>
                        <a:t> </a:t>
                      </a:r>
                      <a:r>
                        <a:rPr lang="lv-LV" sz="800">
                          <a:effectLst/>
                        </a:rPr>
                        <a:t>izņēmums ir Skotija, kas aktīvi veido diasporas politiku</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dirty="0">
                          <a:effectLst/>
                        </a:rPr>
                        <a:t>-</a:t>
                      </a:r>
                      <a:endParaRPr lang="lv-LV" sz="700" dirty="0">
                        <a:effectLst/>
                      </a:endParaRPr>
                    </a:p>
                    <a:p>
                      <a:pPr>
                        <a:lnSpc>
                          <a:spcPct val="115000"/>
                        </a:lnSpc>
                        <a:spcAft>
                          <a:spcPts val="0"/>
                        </a:spcAft>
                      </a:pPr>
                      <a:r>
                        <a:rPr lang="lv-LV" sz="800" dirty="0">
                          <a:effectLst/>
                        </a:rPr>
                        <a:t>izņēmums ir Skotija, kas īsteno aktivitātes </a:t>
                      </a:r>
                      <a:r>
                        <a:rPr lang="lv-LV" sz="800" dirty="0" err="1">
                          <a:effectLst/>
                        </a:rPr>
                        <a:t>remigrācijas</a:t>
                      </a:r>
                      <a:r>
                        <a:rPr lang="lv-LV" sz="800" dirty="0">
                          <a:effectLst/>
                        </a:rPr>
                        <a:t> veicināšanai</a:t>
                      </a: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gn="r">
                        <a:lnSpc>
                          <a:spcPct val="115000"/>
                        </a:lnSpc>
                        <a:spcAft>
                          <a:spcPts val="0"/>
                        </a:spcAft>
                        <a:buFont typeface="+mj-lt"/>
                        <a:buAutoNum type="arabicPeriod"/>
                      </a:pP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dirty="0">
                          <a:effectLst/>
                        </a:rPr>
                        <a:t>Lietuva</a:t>
                      </a: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700" dirty="0">
                          <a:effectLst/>
                          <a:sym typeface="Wingdings" panose="05000000000000000000" pitchFamily="2" charset="2"/>
                        </a:rPr>
                        <a:t></a:t>
                      </a: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Lihtenšteina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Luksemburga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gn="r">
                        <a:lnSpc>
                          <a:spcPct val="115000"/>
                        </a:lnSpc>
                        <a:spcAft>
                          <a:spcPts val="0"/>
                        </a:spcAft>
                        <a:buFont typeface="+mj-lt"/>
                        <a:buAutoNum type="arabicPeriod"/>
                      </a:pP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Maķedonija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Malta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Melnkalne</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Moldova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Monako</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Nīderlande</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Norvēģija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Polija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gn="r">
                        <a:lnSpc>
                          <a:spcPct val="115000"/>
                        </a:lnSpc>
                        <a:spcAft>
                          <a:spcPts val="0"/>
                        </a:spcAft>
                        <a:buFont typeface="+mj-lt"/>
                        <a:buAutoNum type="arabicPeriod"/>
                      </a:pP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Portugāle</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Rumānija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gn="r">
                        <a:lnSpc>
                          <a:spcPct val="115000"/>
                        </a:lnSpc>
                        <a:spcAft>
                          <a:spcPts val="0"/>
                        </a:spcAft>
                        <a:buFont typeface="+mj-lt"/>
                        <a:buAutoNum type="arabicPeriod"/>
                      </a:pP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Sanmarīno</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Serbija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Slovākija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Slovēnija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Somija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Spānija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Šveice</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Turcija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Ukraina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Ungārija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Vācija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n/i</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r h="135043">
                <a:tc>
                  <a:txBody>
                    <a:bodyPr/>
                    <a:lstStyle/>
                    <a:p>
                      <a:pPr marL="342900" lvl="0" indent="-342900" algn="r">
                        <a:lnSpc>
                          <a:spcPct val="115000"/>
                        </a:lnSpc>
                        <a:spcAft>
                          <a:spcPts val="0"/>
                        </a:spcAft>
                        <a:buFont typeface="+mj-lt"/>
                        <a:buAutoNum type="arabicPeriod"/>
                      </a:pP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a:effectLst/>
                        </a:rPr>
                        <a:t>Zviedrija</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700">
                          <a:effectLst/>
                          <a:sym typeface="Wingdings" panose="05000000000000000000" pitchFamily="2" charset="2"/>
                        </a:rPr>
                        <a:t></a:t>
                      </a:r>
                      <a:endParaRPr lang="lv-LV"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c>
                  <a:txBody>
                    <a:bodyPr/>
                    <a:lstStyle/>
                    <a:p>
                      <a:pPr>
                        <a:lnSpc>
                          <a:spcPct val="115000"/>
                        </a:lnSpc>
                        <a:spcAft>
                          <a:spcPts val="0"/>
                        </a:spcAft>
                      </a:pPr>
                      <a:r>
                        <a:rPr lang="lv-LV" sz="800" dirty="0">
                          <a:effectLst/>
                        </a:rPr>
                        <a:t>-</a:t>
                      </a:r>
                      <a:endParaRPr lang="lv-LV"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036" marR="44036" marT="0" marB="0"/>
                </a:tc>
              </a:tr>
            </a:tbl>
          </a:graphicData>
        </a:graphic>
      </p:graphicFrame>
    </p:spTree>
    <p:extLst>
      <p:ext uri="{BB962C8B-B14F-4D97-AF65-F5344CB8AC3E}">
        <p14:creationId xmlns:p14="http://schemas.microsoft.com/office/powerpoint/2010/main" val="4280428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Padziļināti aplūkotās valstis</a:t>
            </a:r>
            <a:endParaRPr lang="lv-LV" dirty="0"/>
          </a:p>
        </p:txBody>
      </p:sp>
      <p:sp>
        <p:nvSpPr>
          <p:cNvPr id="3" name="Satura vietturis 2"/>
          <p:cNvSpPr>
            <a:spLocks noGrp="1"/>
          </p:cNvSpPr>
          <p:nvPr>
            <p:ph idx="1"/>
          </p:nvPr>
        </p:nvSpPr>
        <p:spPr>
          <a:xfrm>
            <a:off x="1069849" y="2121408"/>
            <a:ext cx="3781166" cy="2763630"/>
          </a:xfrm>
        </p:spPr>
        <p:txBody>
          <a:bodyPr>
            <a:normAutofit/>
          </a:bodyPr>
          <a:lstStyle/>
          <a:p>
            <a:r>
              <a:rPr lang="lv-LV" sz="2400" dirty="0" smtClean="0"/>
              <a:t>Latvija</a:t>
            </a:r>
            <a:r>
              <a:rPr lang="lv-LV" sz="2400" dirty="0"/>
              <a:t>, </a:t>
            </a:r>
            <a:r>
              <a:rPr lang="lv-LV" sz="2400" dirty="0" smtClean="0"/>
              <a:t>Lietuva</a:t>
            </a:r>
            <a:r>
              <a:rPr lang="lv-LV" sz="2400" dirty="0"/>
              <a:t>, Igaunija, Polija, Bulgārija, Rumānija, Ungārija, Albānija, Īrija, Turcija, Izraēla, Kazahstāna, Ekvadora.</a:t>
            </a:r>
          </a:p>
        </p:txBody>
      </p:sp>
      <p:pic>
        <p:nvPicPr>
          <p:cNvPr id="4" name="Attēls 3"/>
          <p:cNvPicPr>
            <a:picLocks noChangeAspect="1"/>
          </p:cNvPicPr>
          <p:nvPr/>
        </p:nvPicPr>
        <p:blipFill>
          <a:blip r:embed="rId2"/>
          <a:stretch>
            <a:fillRect/>
          </a:stretch>
        </p:blipFill>
        <p:spPr>
          <a:xfrm>
            <a:off x="5824152" y="2093976"/>
            <a:ext cx="4451480" cy="3883359"/>
          </a:xfrm>
          <a:prstGeom prst="rect">
            <a:avLst/>
          </a:prstGeom>
        </p:spPr>
      </p:pic>
    </p:spTree>
    <p:extLst>
      <p:ext uri="{BB962C8B-B14F-4D97-AF65-F5344CB8AC3E}">
        <p14:creationId xmlns:p14="http://schemas.microsoft.com/office/powerpoint/2010/main" val="2529258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Secinājumi</a:t>
            </a:r>
            <a:endParaRPr lang="lv-LV" dirty="0"/>
          </a:p>
        </p:txBody>
      </p:sp>
      <p:sp>
        <p:nvSpPr>
          <p:cNvPr id="3" name="Satura vietturis 2"/>
          <p:cNvSpPr>
            <a:spLocks noGrp="1"/>
          </p:cNvSpPr>
          <p:nvPr>
            <p:ph idx="1"/>
          </p:nvPr>
        </p:nvSpPr>
        <p:spPr/>
        <p:txBody>
          <a:bodyPr/>
          <a:lstStyle/>
          <a:p>
            <a:r>
              <a:rPr lang="lv-LV" dirty="0" smtClean="0"/>
              <a:t>Daudzas valstis ir izstrādājušas diasporas politiku, ar mērķi veidot sadarbību ar diasporu un veicināt </a:t>
            </a:r>
            <a:r>
              <a:rPr lang="lv-LV" dirty="0" err="1" smtClean="0"/>
              <a:t>remigrāciju</a:t>
            </a:r>
            <a:endParaRPr lang="lv-LV" dirty="0" smtClean="0"/>
          </a:p>
          <a:p>
            <a:r>
              <a:rPr lang="lv-LV" dirty="0" smtClean="0"/>
              <a:t>Pieejas diasporas un </a:t>
            </a:r>
            <a:r>
              <a:rPr lang="lv-LV" dirty="0" err="1" smtClean="0"/>
              <a:t>remigrācijas</a:t>
            </a:r>
            <a:r>
              <a:rPr lang="lv-LV" dirty="0" smtClean="0"/>
              <a:t> politikai ir ļoti atšķirīgas; «ideālās receptes» nav</a:t>
            </a:r>
          </a:p>
          <a:p>
            <a:r>
              <a:rPr lang="lv-LV" dirty="0" smtClean="0"/>
              <a:t>Politikas mainās; bieži vien «mēģinājumu un kļūdu» metode, kamēr atrod, kas strādā</a:t>
            </a:r>
          </a:p>
          <a:p>
            <a:r>
              <a:rPr lang="lv-LV" dirty="0" smtClean="0"/>
              <a:t>Nereti pasākumi ir neveiksmīgi, tātad – nav vienkāršs uzdevums!</a:t>
            </a:r>
          </a:p>
          <a:p>
            <a:r>
              <a:rPr lang="lv-LV" dirty="0" smtClean="0"/>
              <a:t>Dažās valstīs lielāks uzsvars uz sadarbību ar diasporu (Albānija, Turcija, Ungārija), citās – uz </a:t>
            </a:r>
            <a:r>
              <a:rPr lang="lv-LV" dirty="0" err="1" smtClean="0"/>
              <a:t>remigrāciju</a:t>
            </a:r>
            <a:r>
              <a:rPr lang="lv-LV" dirty="0" smtClean="0"/>
              <a:t> (Polija, Lietuva, Igaunija, Bulgārija, Kazahstāna, Ekvadora)</a:t>
            </a:r>
          </a:p>
          <a:p>
            <a:pPr lvl="1"/>
            <a:r>
              <a:rPr lang="lv-LV" dirty="0" smtClean="0"/>
              <a:t>Dažas veicina integrāciju mītnes zemē (Ekvadora, Kazahstāna, citās nav politikas, lai veicinātu atgriezties (Rumānija, Ungārija)</a:t>
            </a:r>
          </a:p>
          <a:p>
            <a:endParaRPr lang="lv-LV" dirty="0" smtClean="0"/>
          </a:p>
          <a:p>
            <a:endParaRPr lang="lv-LV" dirty="0" smtClean="0"/>
          </a:p>
          <a:p>
            <a:endParaRPr lang="lv-LV" dirty="0" smtClean="0"/>
          </a:p>
          <a:p>
            <a:endParaRPr lang="lv-LV" dirty="0" smtClean="0"/>
          </a:p>
          <a:p>
            <a:endParaRPr lang="lv-LV" dirty="0" smtClean="0"/>
          </a:p>
          <a:p>
            <a:endParaRPr lang="lv-LV" dirty="0"/>
          </a:p>
        </p:txBody>
      </p:sp>
    </p:spTree>
    <p:extLst>
      <p:ext uri="{BB962C8B-B14F-4D97-AF65-F5344CB8AC3E}">
        <p14:creationId xmlns:p14="http://schemas.microsoft.com/office/powerpoint/2010/main" val="902872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a:t>Politika kultūras un valodas </a:t>
            </a:r>
            <a:r>
              <a:rPr lang="lv-LV" dirty="0" smtClean="0"/>
              <a:t>saglabāšanai</a:t>
            </a:r>
            <a:endParaRPr lang="lv-LV" dirty="0"/>
          </a:p>
        </p:txBody>
      </p:sp>
      <p:sp>
        <p:nvSpPr>
          <p:cNvPr id="3" name="Teksta vietturis 2"/>
          <p:cNvSpPr>
            <a:spLocks noGrp="1"/>
          </p:cNvSpPr>
          <p:nvPr>
            <p:ph type="body" idx="1"/>
          </p:nvPr>
        </p:nvSpPr>
        <p:spPr/>
        <p:txBody>
          <a:bodyPr/>
          <a:lstStyle/>
          <a:p>
            <a:endParaRPr lang="lv-LV"/>
          </a:p>
        </p:txBody>
      </p:sp>
    </p:spTree>
    <p:extLst>
      <p:ext uri="{BB962C8B-B14F-4D97-AF65-F5344CB8AC3E}">
        <p14:creationId xmlns:p14="http://schemas.microsoft.com/office/powerpoint/2010/main" val="3069767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r>
              <a:rPr lang="lv-LV" dirty="0" smtClean="0"/>
              <a:t>Alana </a:t>
            </a:r>
            <a:r>
              <a:rPr lang="lv-LV" dirty="0" err="1" smtClean="0"/>
              <a:t>Gamlena</a:t>
            </a:r>
            <a:r>
              <a:rPr lang="lv-LV" dirty="0" smtClean="0"/>
              <a:t> (2006) diasporas iesaistes politikas tipi</a:t>
            </a:r>
            <a:endParaRPr lang="lv-LV" dirty="0"/>
          </a:p>
        </p:txBody>
      </p:sp>
      <p:sp>
        <p:nvSpPr>
          <p:cNvPr id="3" name="Satura vietturis 2"/>
          <p:cNvSpPr>
            <a:spLocks noGrp="1"/>
          </p:cNvSpPr>
          <p:nvPr>
            <p:ph idx="1"/>
          </p:nvPr>
        </p:nvSpPr>
        <p:spPr>
          <a:xfrm>
            <a:off x="1069847" y="2121408"/>
            <a:ext cx="10784401" cy="4050792"/>
          </a:xfrm>
        </p:spPr>
        <p:txBody>
          <a:bodyPr/>
          <a:lstStyle/>
          <a:p>
            <a:r>
              <a:rPr lang="lv-LV" dirty="0" smtClean="0"/>
              <a:t>Kapacitātes veidošanas politika </a:t>
            </a:r>
          </a:p>
          <a:p>
            <a:pPr lvl="1"/>
            <a:r>
              <a:rPr lang="lv-LV" dirty="0" smtClean="0"/>
              <a:t>vienota nācija, komunikācija un sadarbība ar diasporu, piederības sajūtas veidošana, tīklošanās</a:t>
            </a:r>
          </a:p>
          <a:p>
            <a:r>
              <a:rPr lang="lv-LV" dirty="0" smtClean="0"/>
              <a:t>Diasporas tiesību paplašināšanas politika </a:t>
            </a:r>
          </a:p>
          <a:p>
            <a:pPr lvl="1"/>
            <a:r>
              <a:rPr lang="lv-LV" dirty="0" smtClean="0"/>
              <a:t>tiesību paplašināšana, aizsardzība (Poļu karte, Ungāru zilā karte, vēlēšanu tiesības)</a:t>
            </a:r>
          </a:p>
          <a:p>
            <a:r>
              <a:rPr lang="lv-LV" dirty="0" smtClean="0"/>
              <a:t>Diasporas pienākumu veidošanas politika </a:t>
            </a:r>
          </a:p>
          <a:p>
            <a:pPr lvl="1"/>
            <a:r>
              <a:rPr lang="lv-LV" dirty="0" smtClean="0"/>
              <a:t>ekonomiskās sadarbības stiprināšana, augsti kvalificēto piesaiste, zināšanu potenciāla izmantošana, politiskais lobijs (piem., Izraēla, Ungārija, Krievija)</a:t>
            </a:r>
            <a:endParaRPr lang="lv-LV" dirty="0"/>
          </a:p>
        </p:txBody>
      </p:sp>
    </p:spTree>
    <p:extLst>
      <p:ext uri="{BB962C8B-B14F-4D97-AF65-F5344CB8AC3E}">
        <p14:creationId xmlns:p14="http://schemas.microsoft.com/office/powerpoint/2010/main" val="4136514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Atbalsts pasākumiem</a:t>
            </a:r>
            <a:endParaRPr lang="lv-LV" dirty="0"/>
          </a:p>
        </p:txBody>
      </p:sp>
      <p:sp>
        <p:nvSpPr>
          <p:cNvPr id="3" name="Satura vietturis 2"/>
          <p:cNvSpPr>
            <a:spLocks noGrp="1"/>
          </p:cNvSpPr>
          <p:nvPr>
            <p:ph idx="1"/>
          </p:nvPr>
        </p:nvSpPr>
        <p:spPr/>
        <p:txBody>
          <a:bodyPr/>
          <a:lstStyle/>
          <a:p>
            <a:r>
              <a:rPr lang="lv-LV" dirty="0" smtClean="0"/>
              <a:t>Svētku svinēšana, izstādes, koncerti </a:t>
            </a:r>
            <a:r>
              <a:rPr lang="lv-LV" dirty="0" err="1" smtClean="0"/>
              <a:t>utml</a:t>
            </a:r>
            <a:r>
              <a:rPr lang="lv-LV" dirty="0" smtClean="0"/>
              <a:t>., iesaistās diasporas organizācijas</a:t>
            </a:r>
          </a:p>
          <a:p>
            <a:r>
              <a:rPr lang="lv-LV" dirty="0" smtClean="0"/>
              <a:t>Dažādi goda apbalvojumi (piem., Īrija, par lojālu attieksmi un ieguldījumu valsts labā; Lietuva – apbalvojumi Lietuvas zinātniekiem ārzemēs)</a:t>
            </a:r>
          </a:p>
          <a:p>
            <a:r>
              <a:rPr lang="lv-LV" dirty="0" smtClean="0"/>
              <a:t>Nacionālie svētki, kas saistīti ar etnisko piederību (piem., 2.maijs Poļu diasporas un poļu ārzemēs diena, par godu diasporas ieguldījumam un sasniegumiem)</a:t>
            </a:r>
          </a:p>
          <a:p>
            <a:r>
              <a:rPr lang="lv-LV" dirty="0" smtClean="0"/>
              <a:t>Lietuvā – jūlijā, ikgadēja sadziedāšanās visā pasaulē, atbalsts komandu sportam, diasporas līdzdalībai sporta notikumos; reizi četros gados Pasaules lietuviešu sporta spēles. Starptautisks filmu festivāls «Lietuvieši ārvalstīs».</a:t>
            </a:r>
          </a:p>
          <a:p>
            <a:endParaRPr lang="lv-LV" dirty="0" smtClean="0"/>
          </a:p>
          <a:p>
            <a:endParaRPr lang="lv-LV" dirty="0"/>
          </a:p>
        </p:txBody>
      </p:sp>
    </p:spTree>
    <p:extLst>
      <p:ext uri="{BB962C8B-B14F-4D97-AF65-F5344CB8AC3E}">
        <p14:creationId xmlns:p14="http://schemas.microsoft.com/office/powerpoint/2010/main" val="2692539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oka burti">
  <a:themeElements>
    <a:clrScheme name="Wood Type">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Wood Type">
      <a:majorFont>
        <a:latin typeface="Arial Black" panose="020B0A04020102020204"/>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panose="020B0604020202020204"/>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BE1B6DD8-9976-4550-A6F4-B2DD4EA939DA}"/>
    </a:ext>
  </a:extLst>
</a:theme>
</file>

<file path=docProps/app.xml><?xml version="1.0" encoding="utf-8"?>
<Properties xmlns="http://schemas.openxmlformats.org/officeDocument/2006/extended-properties" xmlns:vt="http://schemas.openxmlformats.org/officeDocument/2006/docPropsVTypes">
  <Template>TM03090434[[fn=Koka burti]]</Template>
  <TotalTime>267</TotalTime>
  <Words>2742</Words>
  <Application>Microsoft Macintosh PowerPoint</Application>
  <PresentationFormat>Widescreen</PresentationFormat>
  <Paragraphs>314</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Arial Black</vt:lpstr>
      <vt:lpstr>Calibri</vt:lpstr>
      <vt:lpstr>Times New Roman</vt:lpstr>
      <vt:lpstr>Wingdings</vt:lpstr>
      <vt:lpstr>Koka burti</vt:lpstr>
      <vt:lpstr>Remigrācijas politika Latvijā un pasaulē</vt:lpstr>
      <vt:lpstr>Kontekstam…</vt:lpstr>
      <vt:lpstr>Pētījums «Remigrācijas politikas salīdzinoša analīze»</vt:lpstr>
      <vt:lpstr>Diasporas un remigrācijas politika dažādās valstīs</vt:lpstr>
      <vt:lpstr>Padziļināti aplūkotās valstis</vt:lpstr>
      <vt:lpstr>Secinājumi</vt:lpstr>
      <vt:lpstr>Politika kultūras un valodas saglabāšanai</vt:lpstr>
      <vt:lpstr>Alana Gamlena (2006) diasporas iesaistes politikas tipi</vt:lpstr>
      <vt:lpstr>Atbalsts pasākumiem</vt:lpstr>
      <vt:lpstr>Atbalsts valodas apguvei</vt:lpstr>
      <vt:lpstr>Sadarbība ar diasporas jauniešiem, nometnes, go-and-see vizītes</vt:lpstr>
      <vt:lpstr>Sadarbības ar diasporas organizācijām</vt:lpstr>
      <vt:lpstr>Pieejamais valsts finansējums NVO darbības nodrošināšanai</vt:lpstr>
      <vt:lpstr>Remigrācijas politika</vt:lpstr>
      <vt:lpstr>Remigrācijas politikas virzieni (McKenzie &amp; Yang 2014)</vt:lpstr>
      <vt:lpstr>Dubultā pilsonība</vt:lpstr>
      <vt:lpstr>Izglītības atzīšana</vt:lpstr>
      <vt:lpstr>Mentoringa programmas</vt:lpstr>
      <vt:lpstr>Informācijas un konsultāciju sniegšana (I)</vt:lpstr>
      <vt:lpstr>Informācijas un konsultāciju sniegšana (II)</vt:lpstr>
      <vt:lpstr>Atbalsts skolēniem un to vecākiem</vt:lpstr>
      <vt:lpstr>Materiāls atbalsts remigrantiem</vt:lpstr>
      <vt:lpstr>PowerPoint Presentation</vt:lpstr>
      <vt:lpstr>Atbalsts atgriezties tām grupām, kas citādi varbūt neatgrieztos </vt:lpstr>
      <vt:lpstr>PowerPoint Presentation</vt:lpstr>
      <vt:lpstr>Ieteikumi</vt:lpstr>
      <vt:lpstr>Politikas institucionālā organizācija</vt:lpstr>
      <vt:lpstr>Politika kultūras un valodas saglabāšanai</vt:lpstr>
      <vt:lpstr>Remigrācijas politika</vt:lpstr>
      <vt:lpstr>PALDIES!  Vairāk informācijas: inta.mierina@lu.lv</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Remigrācijas politika Latvijā un pasaulē</dc:title>
  <dc:creator>Inta Mieriņa</dc:creator>
  <cp:lastModifiedBy>Microsoft Office User</cp:lastModifiedBy>
  <cp:revision>34</cp:revision>
  <dcterms:created xsi:type="dcterms:W3CDTF">2016-12-20T11:13:00Z</dcterms:created>
  <dcterms:modified xsi:type="dcterms:W3CDTF">2016-12-21T15:34:02Z</dcterms:modified>
</cp:coreProperties>
</file>