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1" r:id="rId1"/>
  </p:sldMasterIdLst>
  <p:sldIdLst>
    <p:sldId id="256" r:id="rId2"/>
    <p:sldId id="257" r:id="rId3"/>
    <p:sldId id="258" r:id="rId4"/>
    <p:sldId id="261" r:id="rId5"/>
    <p:sldId id="259" r:id="rId6"/>
    <p:sldId id="306" r:id="rId7"/>
    <p:sldId id="325" r:id="rId8"/>
    <p:sldId id="292" r:id="rId9"/>
    <p:sldId id="293" r:id="rId10"/>
    <p:sldId id="260" r:id="rId11"/>
    <p:sldId id="267" r:id="rId12"/>
    <p:sldId id="301" r:id="rId13"/>
    <p:sldId id="300" r:id="rId14"/>
    <p:sldId id="316" r:id="rId15"/>
    <p:sldId id="317" r:id="rId16"/>
    <p:sldId id="286" r:id="rId17"/>
    <p:sldId id="303" r:id="rId18"/>
    <p:sldId id="304" r:id="rId19"/>
    <p:sldId id="288" r:id="rId20"/>
    <p:sldId id="322" r:id="rId21"/>
    <p:sldId id="290" r:id="rId22"/>
    <p:sldId id="299" r:id="rId23"/>
    <p:sldId id="313" r:id="rId24"/>
    <p:sldId id="314" r:id="rId25"/>
    <p:sldId id="315" r:id="rId26"/>
    <p:sldId id="324" r:id="rId27"/>
    <p:sldId id="297" r:id="rId28"/>
    <p:sldId id="298" r:id="rId29"/>
    <p:sldId id="281" r:id="rId30"/>
    <p:sldId id="312" r:id="rId31"/>
    <p:sldId id="271" r:id="rId32"/>
    <p:sldId id="270" r:id="rId33"/>
    <p:sldId id="264" r:id="rId34"/>
    <p:sldId id="265" r:id="rId35"/>
    <p:sldId id="266" r:id="rId36"/>
    <p:sldId id="310" r:id="rId37"/>
    <p:sldId id="318" r:id="rId38"/>
    <p:sldId id="319" r:id="rId39"/>
    <p:sldId id="320" r:id="rId40"/>
    <p:sldId id="32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75" d="100"/>
          <a:sy n="75" d="100"/>
        </p:scale>
        <p:origin x="-4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nta\Dropbox\Cilvekresursu%20projekts\Privatas%20mapes\Inta\ELA%20grafik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Inta\Dropbox\CI=P\ELA\tabulas%20reg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Inta\Dropbox\Cilvekresursu%20projekts\Privatas%20mapes\Inta\ELA%20grafik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Inta\Dropbox\Cilvekresursu%20projekts\Privatas%20mapes\Inta\ELA%20grafik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Inta\Dropbox\Cilvekresursu%20projekts\Privatas%20mapes\Inta\ELA%20grafik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percentStacked"/>
        <c:varyColors val="0"/>
        <c:ser>
          <c:idx val="0"/>
          <c:order val="0"/>
          <c:tx>
            <c:strRef>
              <c:f>Sheet6!$A$2</c:f>
              <c:strCache>
                <c:ptCount val="1"/>
                <c:pt idx="0">
                  <c:v>Katru vai gandrīz katru dienu</c:v>
                </c:pt>
              </c:strCache>
            </c:strRef>
          </c:tx>
          <c:invertIfNegative val="0"/>
          <c:dLbls>
            <c:spPr>
              <a:noFill/>
              <a:ln>
                <a:noFill/>
              </a:ln>
              <a:effectLst/>
            </c:spPr>
            <c:txPr>
              <a:bodyPr/>
              <a:lstStyle/>
              <a:p>
                <a:pPr>
                  <a:defRPr sz="14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Sheet6!$B$1:$E$1</c:f>
              <c:strCache>
                <c:ptCount val="4"/>
                <c:pt idx="0">
                  <c:v>Seko ziņām nacionālajos plašsaziņas līdzekļos</c:v>
                </c:pt>
                <c:pt idx="1">
                  <c:v>Seko ziņām reģionālajos plašsaziņas līdzekļos</c:v>
                </c:pt>
                <c:pt idx="2">
                  <c:v>Seko informācijai ārzemēs dzīvojošo latviešu ziņu portālos</c:v>
                </c:pt>
                <c:pt idx="3">
                  <c:v>Seko informācijai sociālajos  tīklos </c:v>
                </c:pt>
              </c:strCache>
            </c:strRef>
          </c:cat>
          <c:val>
            <c:numRef>
              <c:f>Sheet6!$B$2:$E$2</c:f>
              <c:numCache>
                <c:formatCode>0</c:formatCode>
                <c:ptCount val="4"/>
                <c:pt idx="0">
                  <c:v>54.72061657032755</c:v>
                </c:pt>
                <c:pt idx="1">
                  <c:v>23.265895953757227</c:v>
                </c:pt>
                <c:pt idx="2">
                  <c:v>10.115606936416185</c:v>
                </c:pt>
                <c:pt idx="3">
                  <c:v>63.342967244701356</c:v>
                </c:pt>
              </c:numCache>
            </c:numRef>
          </c:val>
        </c:ser>
        <c:ser>
          <c:idx val="1"/>
          <c:order val="1"/>
          <c:tx>
            <c:strRef>
              <c:f>Sheet6!$A$3</c:f>
              <c:strCache>
                <c:ptCount val="1"/>
                <c:pt idx="0">
                  <c:v>Vismaz vienu reizi nedēļā</c:v>
                </c:pt>
              </c:strCache>
            </c:strRef>
          </c:tx>
          <c:invertIfNegative val="0"/>
          <c:dLbls>
            <c:spPr>
              <a:noFill/>
              <a:ln>
                <a:noFill/>
              </a:ln>
              <a:effectLst/>
            </c:spPr>
            <c:txPr>
              <a:bodyPr/>
              <a:lstStyle/>
              <a:p>
                <a:pPr>
                  <a:defRPr sz="14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Sheet6!$B$1:$E$1</c:f>
              <c:strCache>
                <c:ptCount val="4"/>
                <c:pt idx="0">
                  <c:v>Seko ziņām nacionālajos plašsaziņas līdzekļos</c:v>
                </c:pt>
                <c:pt idx="1">
                  <c:v>Seko ziņām reģionālajos plašsaziņas līdzekļos</c:v>
                </c:pt>
                <c:pt idx="2">
                  <c:v>Seko informācijai ārzemēs dzīvojošo latviešu ziņu portālos</c:v>
                </c:pt>
                <c:pt idx="3">
                  <c:v>Seko informācijai sociālajos  tīklos </c:v>
                </c:pt>
              </c:strCache>
            </c:strRef>
          </c:cat>
          <c:val>
            <c:numRef>
              <c:f>Sheet6!$B$3:$E$3</c:f>
              <c:numCache>
                <c:formatCode>0</c:formatCode>
                <c:ptCount val="4"/>
                <c:pt idx="0">
                  <c:v>21.772639691714836</c:v>
                </c:pt>
                <c:pt idx="1">
                  <c:v>17.533718689788053</c:v>
                </c:pt>
                <c:pt idx="2">
                  <c:v>14.884393063583815</c:v>
                </c:pt>
                <c:pt idx="3">
                  <c:v>15.65510597302505</c:v>
                </c:pt>
              </c:numCache>
            </c:numRef>
          </c:val>
        </c:ser>
        <c:ser>
          <c:idx val="2"/>
          <c:order val="2"/>
          <c:tx>
            <c:strRef>
              <c:f>Sheet6!$A$4</c:f>
              <c:strCache>
                <c:ptCount val="1"/>
                <c:pt idx="0">
                  <c:v>Vienu līdz trīs reizes mēnesī</c:v>
                </c:pt>
              </c:strCache>
            </c:strRef>
          </c:tx>
          <c:invertIfNegative val="0"/>
          <c:dLbls>
            <c:spPr>
              <a:noFill/>
              <a:ln>
                <a:noFill/>
              </a:ln>
              <a:effectLst/>
            </c:spPr>
            <c:txPr>
              <a:bodyPr/>
              <a:lstStyle/>
              <a:p>
                <a:pPr>
                  <a:defRPr sz="14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Sheet6!$B$1:$E$1</c:f>
              <c:strCache>
                <c:ptCount val="4"/>
                <c:pt idx="0">
                  <c:v>Seko ziņām nacionālajos plašsaziņas līdzekļos</c:v>
                </c:pt>
                <c:pt idx="1">
                  <c:v>Seko ziņām reģionālajos plašsaziņas līdzekļos</c:v>
                </c:pt>
                <c:pt idx="2">
                  <c:v>Seko informācijai ārzemēs dzīvojošo latviešu ziņu portālos</c:v>
                </c:pt>
                <c:pt idx="3">
                  <c:v>Seko informācijai sociālajos  tīklos </c:v>
                </c:pt>
              </c:strCache>
            </c:strRef>
          </c:cat>
          <c:val>
            <c:numRef>
              <c:f>Sheet6!$B$4:$E$4</c:f>
              <c:numCache>
                <c:formatCode>0</c:formatCode>
                <c:ptCount val="4"/>
                <c:pt idx="0">
                  <c:v>9.2485549132947966</c:v>
                </c:pt>
                <c:pt idx="1">
                  <c:v>12.235067437379577</c:v>
                </c:pt>
                <c:pt idx="2">
                  <c:v>12.813102119460501</c:v>
                </c:pt>
                <c:pt idx="3">
                  <c:v>6.3583815028901727</c:v>
                </c:pt>
              </c:numCache>
            </c:numRef>
          </c:val>
        </c:ser>
        <c:ser>
          <c:idx val="3"/>
          <c:order val="3"/>
          <c:tx>
            <c:strRef>
              <c:f>Sheet6!$A$5</c:f>
              <c:strCache>
                <c:ptCount val="1"/>
                <c:pt idx="0">
                  <c:v>Retāk</c:v>
                </c:pt>
              </c:strCache>
            </c:strRef>
          </c:tx>
          <c:invertIfNegative val="0"/>
          <c:dLbls>
            <c:spPr>
              <a:noFill/>
              <a:ln>
                <a:noFill/>
              </a:ln>
              <a:effectLst/>
            </c:spPr>
            <c:txPr>
              <a:bodyPr/>
              <a:lstStyle/>
              <a:p>
                <a:pPr>
                  <a:defRPr sz="14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Sheet6!$B$1:$E$1</c:f>
              <c:strCache>
                <c:ptCount val="4"/>
                <c:pt idx="0">
                  <c:v>Seko ziņām nacionālajos plašsaziņas līdzekļos</c:v>
                </c:pt>
                <c:pt idx="1">
                  <c:v>Seko ziņām reģionālajos plašsaziņas līdzekļos</c:v>
                </c:pt>
                <c:pt idx="2">
                  <c:v>Seko informācijai ārzemēs dzīvojošo latviešu ziņu portālos</c:v>
                </c:pt>
                <c:pt idx="3">
                  <c:v>Seko informācijai sociālajos  tīklos </c:v>
                </c:pt>
              </c:strCache>
            </c:strRef>
          </c:cat>
          <c:val>
            <c:numRef>
              <c:f>Sheet6!$B$5:$E$5</c:f>
              <c:numCache>
                <c:formatCode>0</c:formatCode>
                <c:ptCount val="4"/>
                <c:pt idx="0">
                  <c:v>10.260115606936417</c:v>
                </c:pt>
                <c:pt idx="1">
                  <c:v>25.144508670520231</c:v>
                </c:pt>
                <c:pt idx="2">
                  <c:v>26.204238921001927</c:v>
                </c:pt>
                <c:pt idx="3">
                  <c:v>7.9961464354527942</c:v>
                </c:pt>
              </c:numCache>
            </c:numRef>
          </c:val>
        </c:ser>
        <c:ser>
          <c:idx val="4"/>
          <c:order val="4"/>
          <c:tx>
            <c:strRef>
              <c:f>Sheet6!$A$6</c:f>
              <c:strCache>
                <c:ptCount val="1"/>
                <c:pt idx="0">
                  <c:v>Nekad</c:v>
                </c:pt>
              </c:strCache>
            </c:strRef>
          </c:tx>
          <c:invertIfNegative val="0"/>
          <c:dLbls>
            <c:spPr>
              <a:noFill/>
              <a:ln>
                <a:noFill/>
              </a:ln>
              <a:effectLst/>
            </c:spPr>
            <c:txPr>
              <a:bodyPr/>
              <a:lstStyle/>
              <a:p>
                <a:pPr>
                  <a:defRPr sz="14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Sheet6!$B$1:$E$1</c:f>
              <c:strCache>
                <c:ptCount val="4"/>
                <c:pt idx="0">
                  <c:v>Seko ziņām nacionālajos plašsaziņas līdzekļos</c:v>
                </c:pt>
                <c:pt idx="1">
                  <c:v>Seko ziņām reģionālajos plašsaziņas līdzekļos</c:v>
                </c:pt>
                <c:pt idx="2">
                  <c:v>Seko informācijai ārzemēs dzīvojošo latviešu ziņu portālos</c:v>
                </c:pt>
                <c:pt idx="3">
                  <c:v>Seko informācijai sociālajos  tīklos </c:v>
                </c:pt>
              </c:strCache>
            </c:strRef>
          </c:cat>
          <c:val>
            <c:numRef>
              <c:f>Sheet6!$B$6:$E$6</c:f>
              <c:numCache>
                <c:formatCode>0</c:formatCode>
                <c:ptCount val="4"/>
                <c:pt idx="0">
                  <c:v>3.9980732177263971</c:v>
                </c:pt>
                <c:pt idx="1">
                  <c:v>21.820809248554912</c:v>
                </c:pt>
                <c:pt idx="2">
                  <c:v>35.982658959537574</c:v>
                </c:pt>
                <c:pt idx="3">
                  <c:v>6.6473988439306355</c:v>
                </c:pt>
              </c:numCache>
            </c:numRef>
          </c:val>
        </c:ser>
        <c:dLbls>
          <c:showLegendKey val="0"/>
          <c:showVal val="0"/>
          <c:showCatName val="0"/>
          <c:showSerName val="0"/>
          <c:showPercent val="0"/>
          <c:showBubbleSize val="0"/>
        </c:dLbls>
        <c:gapWidth val="150"/>
        <c:overlap val="100"/>
        <c:axId val="134722688"/>
        <c:axId val="134724224"/>
      </c:barChart>
      <c:catAx>
        <c:axId val="134722688"/>
        <c:scaling>
          <c:orientation val="minMax"/>
        </c:scaling>
        <c:delete val="0"/>
        <c:axPos val="b"/>
        <c:numFmt formatCode="General" sourceLinked="0"/>
        <c:majorTickMark val="out"/>
        <c:minorTickMark val="none"/>
        <c:tickLblPos val="nextTo"/>
        <c:txPr>
          <a:bodyPr/>
          <a:lstStyle/>
          <a:p>
            <a:pPr>
              <a:defRPr sz="1400"/>
            </a:pPr>
            <a:endParaRPr lang="lv-LV"/>
          </a:p>
        </c:txPr>
        <c:crossAx val="134724224"/>
        <c:crosses val="autoZero"/>
        <c:auto val="1"/>
        <c:lblAlgn val="ctr"/>
        <c:lblOffset val="100"/>
        <c:noMultiLvlLbl val="0"/>
      </c:catAx>
      <c:valAx>
        <c:axId val="134724224"/>
        <c:scaling>
          <c:orientation val="minMax"/>
        </c:scaling>
        <c:delete val="0"/>
        <c:axPos val="l"/>
        <c:majorGridlines/>
        <c:numFmt formatCode="0%" sourceLinked="1"/>
        <c:majorTickMark val="out"/>
        <c:minorTickMark val="none"/>
        <c:tickLblPos val="nextTo"/>
        <c:crossAx val="134722688"/>
        <c:crosses val="autoZero"/>
        <c:crossBetween val="between"/>
      </c:valAx>
    </c:plotArea>
    <c:legend>
      <c:legendPos val="r"/>
      <c:layout>
        <c:manualLayout>
          <c:xMode val="edge"/>
          <c:yMode val="edge"/>
          <c:x val="0.70080228160456326"/>
          <c:y val="4.7003579696452948E-2"/>
          <c:w val="0.29352855105710213"/>
          <c:h val="0.587458835645288"/>
        </c:manualLayout>
      </c:layout>
      <c:overlay val="0"/>
      <c:txPr>
        <a:bodyPr/>
        <a:lstStyle/>
        <a:p>
          <a:pPr>
            <a:defRPr sz="1400"/>
          </a:pPr>
          <a:endParaRPr lang="lv-LV"/>
        </a:p>
      </c:txPr>
    </c:legend>
    <c:plotVisOnly val="1"/>
    <c:dispBlanksAs val="gap"/>
    <c:showDLblsOverMax val="0"/>
  </c:chart>
  <c:txPr>
    <a:bodyPr/>
    <a:lstStyle/>
    <a:p>
      <a:pPr>
        <a:defRPr sz="1200"/>
      </a:pPr>
      <a:endParaRPr lang="lv-L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bar"/>
        <c:grouping val="clustered"/>
        <c:varyColors val="0"/>
        <c:ser>
          <c:idx val="0"/>
          <c:order val="0"/>
          <c:invertIfNegative val="0"/>
          <c:dLbls>
            <c:spPr>
              <a:noFill/>
              <a:ln>
                <a:noFill/>
              </a:ln>
              <a:effectLst/>
            </c:spPr>
            <c:txPr>
              <a:bodyPr/>
              <a:lstStyle/>
              <a:p>
                <a:pPr>
                  <a:defRPr sz="12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Sheet3!$E$131:$E$141</c:f>
              <c:strCache>
                <c:ptCount val="11"/>
                <c:pt idx="0">
                  <c:v>Nevēlos atbildēt</c:v>
                </c:pt>
                <c:pt idx="1">
                  <c:v>Cita nodarbošanās</c:v>
                </c:pt>
                <c:pt idx="2">
                  <c:v>Prakse, apmaiņa, profesionālās pieredzes ieguve</c:v>
                </c:pt>
                <c:pt idx="3">
                  <c:v>Nestrādāju citu iemeslu dēļ un darbu nemeklēju</c:v>
                </c:pt>
                <c:pt idx="4">
                  <c:v>Nestrādāju un aktīvi meklēju darbu, reģistrēts bezdarbnieks</c:v>
                </c:pt>
                <c:pt idx="5">
                  <c:v>Pensija</c:v>
                </c:pt>
                <c:pt idx="6">
                  <c:v>Uzņēmējs, darba devējs</c:v>
                </c:pt>
                <c:pt idx="7">
                  <c:v>Bērna/bērnu kopšana vai citu ģimenes locekļu aprūpe</c:v>
                </c:pt>
                <c:pt idx="8">
                  <c:v>Studijas, mācības</c:v>
                </c:pt>
                <c:pt idx="9">
                  <c:v>Pašnodarbinātais/ nodarbināts ģimenes uzņēmumā</c:v>
                </c:pt>
                <c:pt idx="10">
                  <c:v>Strādāju algotu darbu</c:v>
                </c:pt>
              </c:strCache>
            </c:strRef>
          </c:cat>
          <c:val>
            <c:numRef>
              <c:f>Sheet3!$F$131:$F$141</c:f>
              <c:numCache>
                <c:formatCode>0.0</c:formatCode>
                <c:ptCount val="11"/>
                <c:pt idx="0">
                  <c:v>0.7550731477111845</c:v>
                </c:pt>
                <c:pt idx="1">
                  <c:v>3.4000000000000004</c:v>
                </c:pt>
                <c:pt idx="2">
                  <c:v>1.6989145823501652</c:v>
                </c:pt>
                <c:pt idx="3">
                  <c:v>2.7371401604530439</c:v>
                </c:pt>
                <c:pt idx="4">
                  <c:v>2.8787163756488909</c:v>
                </c:pt>
                <c:pt idx="5">
                  <c:v>3.8697498820198204</c:v>
                </c:pt>
                <c:pt idx="6">
                  <c:v>3.9641340254837192</c:v>
                </c:pt>
                <c:pt idx="7">
                  <c:v>9.0136857008022648</c:v>
                </c:pt>
                <c:pt idx="8">
                  <c:v>9.8159509202453989</c:v>
                </c:pt>
                <c:pt idx="9">
                  <c:v>10.24067956583294</c:v>
                </c:pt>
                <c:pt idx="10">
                  <c:v>66.729589428975927</c:v>
                </c:pt>
              </c:numCache>
            </c:numRef>
          </c:val>
        </c:ser>
        <c:dLbls>
          <c:showLegendKey val="0"/>
          <c:showVal val="0"/>
          <c:showCatName val="0"/>
          <c:showSerName val="0"/>
          <c:showPercent val="0"/>
          <c:showBubbleSize val="0"/>
        </c:dLbls>
        <c:gapWidth val="150"/>
        <c:axId val="200731264"/>
        <c:axId val="200733056"/>
      </c:barChart>
      <c:catAx>
        <c:axId val="200731264"/>
        <c:scaling>
          <c:orientation val="minMax"/>
        </c:scaling>
        <c:delete val="0"/>
        <c:axPos val="l"/>
        <c:numFmt formatCode="General" sourceLinked="0"/>
        <c:majorTickMark val="out"/>
        <c:minorTickMark val="none"/>
        <c:tickLblPos val="nextTo"/>
        <c:txPr>
          <a:bodyPr/>
          <a:lstStyle/>
          <a:p>
            <a:pPr>
              <a:defRPr sz="1200"/>
            </a:pPr>
            <a:endParaRPr lang="lv-LV"/>
          </a:p>
        </c:txPr>
        <c:crossAx val="200733056"/>
        <c:crosses val="autoZero"/>
        <c:auto val="1"/>
        <c:lblAlgn val="ctr"/>
        <c:lblOffset val="100"/>
        <c:noMultiLvlLbl val="0"/>
      </c:catAx>
      <c:valAx>
        <c:axId val="200733056"/>
        <c:scaling>
          <c:orientation val="minMax"/>
        </c:scaling>
        <c:delete val="1"/>
        <c:axPos val="b"/>
        <c:numFmt formatCode="0.0" sourceLinked="1"/>
        <c:majorTickMark val="out"/>
        <c:minorTickMark val="none"/>
        <c:tickLblPos val="nextTo"/>
        <c:crossAx val="2007312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7.680746407995856E-2"/>
          <c:y val="0.10027819647705272"/>
          <c:w val="0.72168667738716152"/>
          <c:h val="0.63720012459344144"/>
        </c:manualLayout>
      </c:layout>
      <c:barChart>
        <c:barDir val="col"/>
        <c:grouping val="percentStacked"/>
        <c:varyColors val="0"/>
        <c:ser>
          <c:idx val="0"/>
          <c:order val="0"/>
          <c:tx>
            <c:strRef>
              <c:f>Sheet6!$B$33</c:f>
              <c:strCache>
                <c:ptCount val="1"/>
                <c:pt idx="0">
                  <c:v>Regulāri</c:v>
                </c:pt>
              </c:strCache>
            </c:strRef>
          </c:tx>
          <c:invertIfNegative val="0"/>
          <c:dLbls>
            <c:spPr>
              <a:noFill/>
              <a:ln>
                <a:noFill/>
              </a:ln>
              <a:effectLst/>
            </c:spPr>
            <c:txPr>
              <a:bodyPr/>
              <a:lstStyle/>
              <a:p>
                <a:pPr>
                  <a:defRPr sz="1400">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Sheet6!$C$32:$F$32</c:f>
              <c:strCache>
                <c:ptCount val="4"/>
                <c:pt idx="0">
                  <c:v>Latvijas valsts iestādes</c:v>
                </c:pt>
                <c:pt idx="1">
                  <c:v>Latvijas pašvaldības</c:v>
                </c:pt>
                <c:pt idx="2">
                  <c:v>Nevalstiskās organizācijas Latvijā</c:v>
                </c:pt>
                <c:pt idx="3">
                  <c:v>Latvijas diasporas organizācijas</c:v>
                </c:pt>
              </c:strCache>
            </c:strRef>
          </c:cat>
          <c:val>
            <c:numRef>
              <c:f>Sheet6!$C$33:$F$33</c:f>
              <c:numCache>
                <c:formatCode>0</c:formatCode>
                <c:ptCount val="4"/>
                <c:pt idx="0">
                  <c:v>24.41972920696325</c:v>
                </c:pt>
                <c:pt idx="1">
                  <c:v>12.185686653771761</c:v>
                </c:pt>
                <c:pt idx="2">
                  <c:v>12.717601547388782</c:v>
                </c:pt>
                <c:pt idx="3">
                  <c:v>20.938104448742749</c:v>
                </c:pt>
              </c:numCache>
            </c:numRef>
          </c:val>
        </c:ser>
        <c:ser>
          <c:idx val="1"/>
          <c:order val="1"/>
          <c:tx>
            <c:strRef>
              <c:f>Sheet6!$B$34</c:f>
              <c:strCache>
                <c:ptCount val="1"/>
                <c:pt idx="0">
                  <c:v>Reti</c:v>
                </c:pt>
              </c:strCache>
            </c:strRef>
          </c:tx>
          <c:invertIfNegative val="0"/>
          <c:dLbls>
            <c:spPr>
              <a:noFill/>
              <a:ln>
                <a:noFill/>
              </a:ln>
              <a:effectLst/>
            </c:spPr>
            <c:txPr>
              <a:bodyPr/>
              <a:lstStyle/>
              <a:p>
                <a:pPr>
                  <a:defRPr sz="14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Sheet6!$C$32:$F$32</c:f>
              <c:strCache>
                <c:ptCount val="4"/>
                <c:pt idx="0">
                  <c:v>Latvijas valsts iestādes</c:v>
                </c:pt>
                <c:pt idx="1">
                  <c:v>Latvijas pašvaldības</c:v>
                </c:pt>
                <c:pt idx="2">
                  <c:v>Nevalstiskās organizācijas Latvijā</c:v>
                </c:pt>
                <c:pt idx="3">
                  <c:v>Latvijas diasporas organizācijas</c:v>
                </c:pt>
              </c:strCache>
            </c:strRef>
          </c:cat>
          <c:val>
            <c:numRef>
              <c:f>Sheet6!$C$34:$F$34</c:f>
              <c:numCache>
                <c:formatCode>0</c:formatCode>
                <c:ptCount val="4"/>
                <c:pt idx="0">
                  <c:v>48.887814313346226</c:v>
                </c:pt>
                <c:pt idx="1">
                  <c:v>45.406189555125728</c:v>
                </c:pt>
                <c:pt idx="2">
                  <c:v>50.290135396518373</c:v>
                </c:pt>
                <c:pt idx="3">
                  <c:v>40.860735009671181</c:v>
                </c:pt>
              </c:numCache>
            </c:numRef>
          </c:val>
        </c:ser>
        <c:ser>
          <c:idx val="2"/>
          <c:order val="2"/>
          <c:tx>
            <c:strRef>
              <c:f>Sheet6!$B$35</c:f>
              <c:strCache>
                <c:ptCount val="1"/>
                <c:pt idx="0">
                  <c:v>Nekad</c:v>
                </c:pt>
              </c:strCache>
            </c:strRef>
          </c:tx>
          <c:invertIfNegative val="0"/>
          <c:dLbls>
            <c:spPr>
              <a:noFill/>
              <a:ln>
                <a:noFill/>
              </a:ln>
              <a:effectLst/>
            </c:spPr>
            <c:txPr>
              <a:bodyPr/>
              <a:lstStyle/>
              <a:p>
                <a:pPr>
                  <a:defRPr sz="1400"/>
                </a:pPr>
                <a:endParaRPr lang="lv-LV"/>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Sheet6!$C$32:$F$32</c:f>
              <c:strCache>
                <c:ptCount val="4"/>
                <c:pt idx="0">
                  <c:v>Latvijas valsts iestādes</c:v>
                </c:pt>
                <c:pt idx="1">
                  <c:v>Latvijas pašvaldības</c:v>
                </c:pt>
                <c:pt idx="2">
                  <c:v>Nevalstiskās organizācijas Latvijā</c:v>
                </c:pt>
                <c:pt idx="3">
                  <c:v>Latvijas diasporas organizācijas</c:v>
                </c:pt>
              </c:strCache>
            </c:strRef>
          </c:cat>
          <c:val>
            <c:numRef>
              <c:f>Sheet6!$C$35:$F$35</c:f>
              <c:numCache>
                <c:formatCode>0</c:formatCode>
                <c:ptCount val="4"/>
                <c:pt idx="0">
                  <c:v>26.692456479690524</c:v>
                </c:pt>
                <c:pt idx="1">
                  <c:v>42.408123791102511</c:v>
                </c:pt>
                <c:pt idx="2">
                  <c:v>36.992263056092845</c:v>
                </c:pt>
                <c:pt idx="3">
                  <c:v>38.20116054158607</c:v>
                </c:pt>
              </c:numCache>
            </c:numRef>
          </c:val>
        </c:ser>
        <c:dLbls>
          <c:showLegendKey val="0"/>
          <c:showVal val="0"/>
          <c:showCatName val="0"/>
          <c:showSerName val="0"/>
          <c:showPercent val="0"/>
          <c:showBubbleSize val="0"/>
        </c:dLbls>
        <c:gapWidth val="150"/>
        <c:overlap val="100"/>
        <c:axId val="163790208"/>
        <c:axId val="203654272"/>
      </c:barChart>
      <c:catAx>
        <c:axId val="163790208"/>
        <c:scaling>
          <c:orientation val="minMax"/>
        </c:scaling>
        <c:delete val="0"/>
        <c:axPos val="b"/>
        <c:numFmt formatCode="General" sourceLinked="0"/>
        <c:majorTickMark val="out"/>
        <c:minorTickMark val="none"/>
        <c:tickLblPos val="nextTo"/>
        <c:txPr>
          <a:bodyPr/>
          <a:lstStyle/>
          <a:p>
            <a:pPr>
              <a:defRPr sz="1400"/>
            </a:pPr>
            <a:endParaRPr lang="lv-LV"/>
          </a:p>
        </c:txPr>
        <c:crossAx val="203654272"/>
        <c:crosses val="autoZero"/>
        <c:auto val="1"/>
        <c:lblAlgn val="ctr"/>
        <c:lblOffset val="100"/>
        <c:noMultiLvlLbl val="0"/>
      </c:catAx>
      <c:valAx>
        <c:axId val="203654272"/>
        <c:scaling>
          <c:orientation val="minMax"/>
        </c:scaling>
        <c:delete val="0"/>
        <c:axPos val="l"/>
        <c:majorGridlines/>
        <c:numFmt formatCode="0%" sourceLinked="1"/>
        <c:majorTickMark val="out"/>
        <c:minorTickMark val="none"/>
        <c:tickLblPos val="nextTo"/>
        <c:txPr>
          <a:bodyPr/>
          <a:lstStyle/>
          <a:p>
            <a:pPr>
              <a:defRPr sz="1200"/>
            </a:pPr>
            <a:endParaRPr lang="lv-LV"/>
          </a:p>
        </c:txPr>
        <c:crossAx val="163790208"/>
        <c:crosses val="autoZero"/>
        <c:crossBetween val="between"/>
      </c:valAx>
    </c:plotArea>
    <c:legend>
      <c:legendPos val="r"/>
      <c:layout>
        <c:manualLayout>
          <c:xMode val="edge"/>
          <c:yMode val="edge"/>
          <c:x val="0.8265296343756976"/>
          <c:y val="0.18563814297821787"/>
          <c:w val="0.14504199475065616"/>
          <c:h val="0.36697288643887316"/>
        </c:manualLayout>
      </c:layout>
      <c:overlay val="0"/>
      <c:txPr>
        <a:bodyPr/>
        <a:lstStyle/>
        <a:p>
          <a:pPr>
            <a:defRPr sz="1400"/>
          </a:pPr>
          <a:endParaRPr lang="lv-LV"/>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19802786183416102"/>
          <c:y val="0.15449615716158754"/>
          <c:w val="0.58175914130454243"/>
          <c:h val="0.77196444740635572"/>
        </c:manualLayout>
      </c:layout>
      <c:pieChart>
        <c:varyColors val="1"/>
        <c:ser>
          <c:idx val="0"/>
          <c:order val="0"/>
          <c:dLbls>
            <c:dLbl>
              <c:idx val="0"/>
              <c:layout>
                <c:manualLayout>
                  <c:x val="2.1109179790364568E-2"/>
                  <c:y val="-7.2700273091438547E-2"/>
                </c:manualLayout>
              </c:layout>
              <c:showLegendKey val="0"/>
              <c:showVal val="1"/>
              <c:showCatName val="1"/>
              <c:showSerName val="0"/>
              <c:showPercent val="0"/>
              <c:showBubbleSize val="0"/>
            </c:dLbl>
            <c:dLbl>
              <c:idx val="1"/>
              <c:layout>
                <c:manualLayout>
                  <c:x val="-3.3810185693835301E-2"/>
                  <c:y val="2.1790523654644366E-2"/>
                </c:manualLayout>
              </c:layout>
              <c:showLegendKey val="0"/>
              <c:showVal val="1"/>
              <c:showCatName val="1"/>
              <c:showSerName val="0"/>
              <c:showPercent val="0"/>
              <c:showBubbleSize val="0"/>
            </c:dLbl>
            <c:dLbl>
              <c:idx val="2"/>
              <c:layout>
                <c:manualLayout>
                  <c:x val="-6.5730607480609035E-2"/>
                  <c:y val="-2.6515222855652703E-2"/>
                </c:manualLayout>
              </c:layout>
              <c:showLegendKey val="0"/>
              <c:showVal val="1"/>
              <c:showCatName val="1"/>
              <c:showSerName val="0"/>
              <c:showPercent val="0"/>
              <c:showBubbleSize val="0"/>
            </c:dLbl>
            <c:txPr>
              <a:bodyPr/>
              <a:lstStyle/>
              <a:p>
                <a:pPr>
                  <a:defRPr sz="1400"/>
                </a:pPr>
                <a:endParaRPr lang="lv-LV"/>
              </a:p>
            </c:txPr>
            <c:showLegendKey val="0"/>
            <c:showVal val="1"/>
            <c:showCatName val="1"/>
            <c:showSerName val="0"/>
            <c:showPercent val="0"/>
            <c:showBubbleSize val="0"/>
            <c:showLeaderLines val="1"/>
          </c:dLbls>
          <c:cat>
            <c:strRef>
              <c:f>'d1'!$B$37:$B$39</c:f>
              <c:strCache>
                <c:ptCount val="3"/>
                <c:pt idx="0">
                  <c:v>Jā</c:v>
                </c:pt>
                <c:pt idx="1">
                  <c:v>Nē</c:v>
                </c:pt>
                <c:pt idx="2">
                  <c:v>Grūti pateikt, neatceros</c:v>
                </c:pt>
              </c:strCache>
            </c:strRef>
          </c:cat>
          <c:val>
            <c:numRef>
              <c:f>'d1'!$E$37:$E$39</c:f>
              <c:numCache>
                <c:formatCode>###0.0</c:formatCode>
                <c:ptCount val="3"/>
                <c:pt idx="0">
                  <c:v>38.355437665782496</c:v>
                </c:pt>
                <c:pt idx="1">
                  <c:v>47.53315649867374</c:v>
                </c:pt>
                <c:pt idx="2">
                  <c:v>14.111405835543767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pieChart>
        <c:varyColors val="1"/>
        <c:ser>
          <c:idx val="0"/>
          <c:order val="0"/>
          <c:spPr>
            <a:solidFill>
              <a:schemeClr val="accent3">
                <a:lumMod val="75000"/>
              </a:schemeClr>
            </a:solidFill>
          </c:spPr>
          <c:dPt>
            <c:idx val="0"/>
            <c:bubble3D val="0"/>
            <c:spPr>
              <a:solidFill>
                <a:schemeClr val="accent6"/>
              </a:solidFill>
            </c:spPr>
          </c:dPt>
          <c:dPt>
            <c:idx val="1"/>
            <c:bubble3D val="0"/>
            <c:spPr>
              <a:solidFill>
                <a:schemeClr val="accent6">
                  <a:lumMod val="60000"/>
                  <a:lumOff val="40000"/>
                </a:schemeClr>
              </a:solidFill>
            </c:spPr>
          </c:dPt>
          <c:dLbls>
            <c:dLbl>
              <c:idx val="0"/>
              <c:layout>
                <c:manualLayout>
                  <c:x val="8.5046963318659324E-2"/>
                  <c:y val="2.1481025280267532E-2"/>
                </c:manualLayout>
              </c:layout>
              <c:showLegendKey val="0"/>
              <c:showVal val="1"/>
              <c:showCatName val="1"/>
              <c:showSerName val="0"/>
              <c:showPercent val="0"/>
              <c:showBubbleSize val="0"/>
            </c:dLbl>
            <c:dLbl>
              <c:idx val="1"/>
              <c:layout>
                <c:manualLayout>
                  <c:x val="-5.5678587051618544E-2"/>
                  <c:y val="1.4727325750947798E-3"/>
                </c:manualLayout>
              </c:layout>
              <c:showLegendKey val="0"/>
              <c:showVal val="1"/>
              <c:showCatName val="1"/>
              <c:showSerName val="0"/>
              <c:showPercent val="0"/>
              <c:showBubbleSize val="0"/>
            </c:dLbl>
            <c:txPr>
              <a:bodyPr/>
              <a:lstStyle/>
              <a:p>
                <a:pPr>
                  <a:defRPr sz="1400"/>
                </a:pPr>
                <a:endParaRPr lang="lv-LV"/>
              </a:p>
            </c:txPr>
            <c:showLegendKey val="0"/>
            <c:showVal val="1"/>
            <c:showCatName val="1"/>
            <c:showSerName val="0"/>
            <c:showPercent val="0"/>
            <c:showBubbleSize val="0"/>
            <c:showLeaderLines val="1"/>
          </c:dLbls>
          <c:cat>
            <c:strRef>
              <c:f>Sheet6!$B$2:$B$3</c:f>
              <c:strCache>
                <c:ptCount val="2"/>
                <c:pt idx="0">
                  <c:v>Nē</c:v>
                </c:pt>
                <c:pt idx="1">
                  <c:v>Jā</c:v>
                </c:pt>
              </c:strCache>
            </c:strRef>
          </c:cat>
          <c:val>
            <c:numRef>
              <c:f>Sheet6!$C$2:$C$3</c:f>
              <c:numCache>
                <c:formatCode>0.0</c:formatCode>
                <c:ptCount val="2"/>
                <c:pt idx="0">
                  <c:v>92.001962708537775</c:v>
                </c:pt>
                <c:pt idx="1">
                  <c:v>7.998037291462218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9.2680900251617571E-2"/>
          <c:y val="9.5618512267383327E-2"/>
          <c:w val="0.36988447078647169"/>
          <c:h val="0.79404356424168232"/>
        </c:manualLayout>
      </c:layout>
      <c:pieChart>
        <c:varyColors val="1"/>
        <c:ser>
          <c:idx val="0"/>
          <c:order val="0"/>
          <c:dLbls>
            <c:txPr>
              <a:bodyPr/>
              <a:lstStyle/>
              <a:p>
                <a:pPr>
                  <a:defRPr sz="1400"/>
                </a:pPr>
                <a:endParaRPr lang="lv-LV"/>
              </a:p>
            </c:txPr>
            <c:showLegendKey val="0"/>
            <c:showVal val="1"/>
            <c:showCatName val="0"/>
            <c:showSerName val="0"/>
            <c:showPercent val="0"/>
            <c:showBubbleSize val="0"/>
            <c:showLeaderLines val="1"/>
          </c:dLbls>
          <c:cat>
            <c:strRef>
              <c:f>'d7'!$B$2:$B$6</c:f>
              <c:strCache>
                <c:ptCount val="5"/>
                <c:pt idx="0">
                  <c:v>Jā, būtu nepieciešama atsevišķa politiska partija</c:v>
                </c:pt>
                <c:pt idx="1">
                  <c:v>Partijām būtu jābūt diasporas nodaļām</c:v>
                </c:pt>
                <c:pt idx="2">
                  <c:v>Iespējams, ka būtu nepieciešama atsevišķa partija vai partijas diasporas nodaļa</c:v>
                </c:pt>
                <c:pt idx="3">
                  <c:v>Nē, tādas partijas vai diasporas nodaļas izveide  nav nepieciešama</c:v>
                </c:pt>
                <c:pt idx="4">
                  <c:v>Grūti pateikt</c:v>
                </c:pt>
              </c:strCache>
            </c:strRef>
          </c:cat>
          <c:val>
            <c:numRef>
              <c:f>'d7'!$C$2:$C$6</c:f>
              <c:numCache>
                <c:formatCode>0.0</c:formatCode>
                <c:ptCount val="5"/>
                <c:pt idx="0">
                  <c:v>4.0100250626566414</c:v>
                </c:pt>
                <c:pt idx="1">
                  <c:v>12.481203007518797</c:v>
                </c:pt>
                <c:pt idx="2">
                  <c:v>11.929824561403509</c:v>
                </c:pt>
                <c:pt idx="3">
                  <c:v>44.561403508771932</c:v>
                </c:pt>
                <c:pt idx="4">
                  <c:v>27.017543859649123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7133218734091054"/>
          <c:y val="8.0838072324292798E-2"/>
          <c:w val="0.51200118479730139"/>
          <c:h val="0.88984143311432895"/>
        </c:manualLayout>
      </c:layout>
      <c:overlay val="0"/>
      <c:txPr>
        <a:bodyPr/>
        <a:lstStyle/>
        <a:p>
          <a:pPr>
            <a:defRPr sz="1400"/>
          </a:pPr>
          <a:endParaRPr lang="lv-LV"/>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bar"/>
        <c:grouping val="percentStacked"/>
        <c:varyColors val="0"/>
        <c:ser>
          <c:idx val="0"/>
          <c:order val="0"/>
          <c:tx>
            <c:strRef>
              <c:f>'d7'!$B$23</c:f>
              <c:strCache>
                <c:ptCount val="1"/>
                <c:pt idx="0">
                  <c:v>Jā, noteikti</c:v>
                </c:pt>
              </c:strCache>
            </c:strRef>
          </c:tx>
          <c:invertIfNegative val="0"/>
          <c:dLbls>
            <c:txPr>
              <a:bodyPr/>
              <a:lstStyle/>
              <a:p>
                <a:pPr>
                  <a:defRPr sz="1400">
                    <a:solidFill>
                      <a:schemeClr val="bg1"/>
                    </a:solidFill>
                  </a:defRPr>
                </a:pPr>
                <a:endParaRPr lang="lv-LV"/>
              </a:p>
            </c:txPr>
            <c:showLegendKey val="0"/>
            <c:showVal val="1"/>
            <c:showCatName val="0"/>
            <c:showSerName val="0"/>
            <c:showPercent val="0"/>
            <c:showBubbleSize val="0"/>
            <c:showLeaderLines val="0"/>
          </c:dLbls>
          <c:cat>
            <c:strRef>
              <c:f>'d7'!$C$22:$F$22</c:f>
              <c:strCache>
                <c:ptCount val="4"/>
                <c:pt idx="0">
                  <c:v>Atsevišķa vēlēšanu apgabala izveidošana diasporas vēlētājiem</c:v>
                </c:pt>
                <c:pt idx="1">
                  <c:v>Iespēja balsot vēlēšanu apgabalā pēc paša izvēles, nevis tikai Rīgas apgabalā</c:v>
                </c:pt>
                <c:pt idx="2">
                  <c:v>Vēlēšanu iecirkņu skaita palielināšana, pietuvināšana dzīves vietai</c:v>
                </c:pt>
                <c:pt idx="3">
                  <c:v>Iespēja nobalsot elektroniski</c:v>
                </c:pt>
              </c:strCache>
            </c:strRef>
          </c:cat>
          <c:val>
            <c:numRef>
              <c:f>'d7'!$C$23:$F$23</c:f>
              <c:numCache>
                <c:formatCode>0</c:formatCode>
                <c:ptCount val="4"/>
                <c:pt idx="0">
                  <c:v>16.499206768905342</c:v>
                </c:pt>
                <c:pt idx="1">
                  <c:v>25.118984664198834</c:v>
                </c:pt>
                <c:pt idx="2">
                  <c:v>24.378635642517189</c:v>
                </c:pt>
                <c:pt idx="3">
                  <c:v>64.251718667371762</c:v>
                </c:pt>
              </c:numCache>
            </c:numRef>
          </c:val>
        </c:ser>
        <c:ser>
          <c:idx val="1"/>
          <c:order val="1"/>
          <c:tx>
            <c:strRef>
              <c:f>'d7'!$B$24</c:f>
              <c:strCache>
                <c:ptCount val="1"/>
                <c:pt idx="0">
                  <c:v>Iespējams</c:v>
                </c:pt>
              </c:strCache>
            </c:strRef>
          </c:tx>
          <c:invertIfNegative val="0"/>
          <c:dLbls>
            <c:txPr>
              <a:bodyPr/>
              <a:lstStyle/>
              <a:p>
                <a:pPr>
                  <a:defRPr sz="1400"/>
                </a:pPr>
                <a:endParaRPr lang="lv-LV"/>
              </a:p>
            </c:txPr>
            <c:showLegendKey val="0"/>
            <c:showVal val="1"/>
            <c:showCatName val="0"/>
            <c:showSerName val="0"/>
            <c:showPercent val="0"/>
            <c:showBubbleSize val="0"/>
            <c:showLeaderLines val="0"/>
          </c:dLbls>
          <c:cat>
            <c:strRef>
              <c:f>'d7'!$C$22:$F$22</c:f>
              <c:strCache>
                <c:ptCount val="4"/>
                <c:pt idx="0">
                  <c:v>Atsevišķa vēlēšanu apgabala izveidošana diasporas vēlētājiem</c:v>
                </c:pt>
                <c:pt idx="1">
                  <c:v>Iespēja balsot vēlēšanu apgabalā pēc paša izvēles, nevis tikai Rīgas apgabalā</c:v>
                </c:pt>
                <c:pt idx="2">
                  <c:v>Vēlēšanu iecirkņu skaita palielināšana, pietuvināšana dzīves vietai</c:v>
                </c:pt>
                <c:pt idx="3">
                  <c:v>Iespēja nobalsot elektroniski</c:v>
                </c:pt>
              </c:strCache>
            </c:strRef>
          </c:cat>
          <c:val>
            <c:numRef>
              <c:f>'d7'!$C$24:$F$24</c:f>
              <c:numCache>
                <c:formatCode>0</c:formatCode>
                <c:ptCount val="4"/>
                <c:pt idx="0">
                  <c:v>24.484399788471709</c:v>
                </c:pt>
                <c:pt idx="1">
                  <c:v>22.157588577472236</c:v>
                </c:pt>
                <c:pt idx="2">
                  <c:v>26.229508196721312</c:v>
                </c:pt>
                <c:pt idx="3">
                  <c:v>14.806980433632999</c:v>
                </c:pt>
              </c:numCache>
            </c:numRef>
          </c:val>
        </c:ser>
        <c:ser>
          <c:idx val="2"/>
          <c:order val="2"/>
          <c:tx>
            <c:strRef>
              <c:f>'d7'!$B$25</c:f>
              <c:strCache>
                <c:ptCount val="1"/>
                <c:pt idx="0">
                  <c:v>Tas neietekmētu manu lēmumu piedalīties vēlēšanās</c:v>
                </c:pt>
              </c:strCache>
            </c:strRef>
          </c:tx>
          <c:invertIfNegative val="0"/>
          <c:dLbls>
            <c:txPr>
              <a:bodyPr/>
              <a:lstStyle/>
              <a:p>
                <a:pPr>
                  <a:defRPr sz="1400"/>
                </a:pPr>
                <a:endParaRPr lang="lv-LV"/>
              </a:p>
            </c:txPr>
            <c:showLegendKey val="0"/>
            <c:showVal val="1"/>
            <c:showCatName val="0"/>
            <c:showSerName val="0"/>
            <c:showPercent val="0"/>
            <c:showBubbleSize val="0"/>
            <c:showLeaderLines val="0"/>
          </c:dLbls>
          <c:cat>
            <c:strRef>
              <c:f>'d7'!$C$22:$F$22</c:f>
              <c:strCache>
                <c:ptCount val="4"/>
                <c:pt idx="0">
                  <c:v>Atsevišķa vēlēšanu apgabala izveidošana diasporas vēlētājiem</c:v>
                </c:pt>
                <c:pt idx="1">
                  <c:v>Iespēja balsot vēlēšanu apgabalā pēc paša izvēles, nevis tikai Rīgas apgabalā</c:v>
                </c:pt>
                <c:pt idx="2">
                  <c:v>Vēlēšanu iecirkņu skaita palielināšana, pietuvināšana dzīves vietai</c:v>
                </c:pt>
                <c:pt idx="3">
                  <c:v>Iespēja nobalsot elektroniski</c:v>
                </c:pt>
              </c:strCache>
            </c:strRef>
          </c:cat>
          <c:val>
            <c:numRef>
              <c:f>'d7'!$C$25:$F$25</c:f>
              <c:numCache>
                <c:formatCode>0</c:formatCode>
                <c:ptCount val="4"/>
                <c:pt idx="0">
                  <c:v>41.671073506081441</c:v>
                </c:pt>
                <c:pt idx="1">
                  <c:v>35.748281332628238</c:v>
                </c:pt>
                <c:pt idx="2">
                  <c:v>34.955050237969324</c:v>
                </c:pt>
                <c:pt idx="3">
                  <c:v>13.907985193019567</c:v>
                </c:pt>
              </c:numCache>
            </c:numRef>
          </c:val>
        </c:ser>
        <c:ser>
          <c:idx val="3"/>
          <c:order val="3"/>
          <c:tx>
            <c:strRef>
              <c:f>'d7'!$B$26</c:f>
              <c:strCache>
                <c:ptCount val="1"/>
                <c:pt idx="0">
                  <c:v>Grūti pateikt</c:v>
                </c:pt>
              </c:strCache>
            </c:strRef>
          </c:tx>
          <c:invertIfNegative val="0"/>
          <c:dLbls>
            <c:txPr>
              <a:bodyPr/>
              <a:lstStyle/>
              <a:p>
                <a:pPr>
                  <a:defRPr sz="1400"/>
                </a:pPr>
                <a:endParaRPr lang="lv-LV"/>
              </a:p>
            </c:txPr>
            <c:showLegendKey val="0"/>
            <c:showVal val="1"/>
            <c:showCatName val="0"/>
            <c:showSerName val="0"/>
            <c:showPercent val="0"/>
            <c:showBubbleSize val="0"/>
            <c:showLeaderLines val="0"/>
          </c:dLbls>
          <c:cat>
            <c:strRef>
              <c:f>'d7'!$C$22:$F$22</c:f>
              <c:strCache>
                <c:ptCount val="4"/>
                <c:pt idx="0">
                  <c:v>Atsevišķa vēlēšanu apgabala izveidošana diasporas vēlētājiem</c:v>
                </c:pt>
                <c:pt idx="1">
                  <c:v>Iespēja balsot vēlēšanu apgabalā pēc paša izvēles, nevis tikai Rīgas apgabalā</c:v>
                </c:pt>
                <c:pt idx="2">
                  <c:v>Vēlēšanu iecirkņu skaita palielināšana, pietuvināšana dzīves vietai</c:v>
                </c:pt>
                <c:pt idx="3">
                  <c:v>Iespēja nobalsot elektroniski</c:v>
                </c:pt>
              </c:strCache>
            </c:strRef>
          </c:cat>
          <c:val>
            <c:numRef>
              <c:f>'d7'!$C$26:$F$26</c:f>
              <c:numCache>
                <c:formatCode>0</c:formatCode>
                <c:ptCount val="4"/>
                <c:pt idx="0">
                  <c:v>17.345319936541511</c:v>
                </c:pt>
                <c:pt idx="1">
                  <c:v>16.975145425700688</c:v>
                </c:pt>
                <c:pt idx="2">
                  <c:v>14.436805922792173</c:v>
                </c:pt>
                <c:pt idx="3">
                  <c:v>7.0333157059756752</c:v>
                </c:pt>
              </c:numCache>
            </c:numRef>
          </c:val>
        </c:ser>
        <c:dLbls>
          <c:showLegendKey val="0"/>
          <c:showVal val="0"/>
          <c:showCatName val="0"/>
          <c:showSerName val="0"/>
          <c:showPercent val="0"/>
          <c:showBubbleSize val="0"/>
        </c:dLbls>
        <c:gapWidth val="150"/>
        <c:overlap val="100"/>
        <c:axId val="200856320"/>
        <c:axId val="200857856"/>
      </c:barChart>
      <c:catAx>
        <c:axId val="200856320"/>
        <c:scaling>
          <c:orientation val="minMax"/>
        </c:scaling>
        <c:delete val="0"/>
        <c:axPos val="l"/>
        <c:majorTickMark val="out"/>
        <c:minorTickMark val="none"/>
        <c:tickLblPos val="nextTo"/>
        <c:txPr>
          <a:bodyPr/>
          <a:lstStyle/>
          <a:p>
            <a:pPr>
              <a:defRPr sz="1400"/>
            </a:pPr>
            <a:endParaRPr lang="lv-LV"/>
          </a:p>
        </c:txPr>
        <c:crossAx val="200857856"/>
        <c:crosses val="autoZero"/>
        <c:auto val="1"/>
        <c:lblAlgn val="ctr"/>
        <c:lblOffset val="100"/>
        <c:noMultiLvlLbl val="0"/>
      </c:catAx>
      <c:valAx>
        <c:axId val="200857856"/>
        <c:scaling>
          <c:orientation val="minMax"/>
        </c:scaling>
        <c:delete val="0"/>
        <c:axPos val="b"/>
        <c:majorGridlines/>
        <c:numFmt formatCode="0%" sourceLinked="1"/>
        <c:majorTickMark val="out"/>
        <c:minorTickMark val="none"/>
        <c:tickLblPos val="nextTo"/>
        <c:crossAx val="200856320"/>
        <c:crosses val="autoZero"/>
        <c:crossBetween val="between"/>
      </c:valAx>
    </c:plotArea>
    <c:legend>
      <c:legendPos val="r"/>
      <c:layout>
        <c:manualLayout>
          <c:xMode val="edge"/>
          <c:yMode val="edge"/>
          <c:x val="0.66465125481691711"/>
          <c:y val="0.12734412730446606"/>
          <c:w val="0.31035800006246089"/>
          <c:h val="0.58426555219499299"/>
        </c:manualLayout>
      </c:layout>
      <c:overlay val="0"/>
      <c:txPr>
        <a:bodyPr/>
        <a:lstStyle/>
        <a:p>
          <a:pPr>
            <a:defRPr sz="1400"/>
          </a:pPr>
          <a:endParaRPr lang="lv-LV"/>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Sheet7!$A$2:$A$12</c:f>
              <c:strCache>
                <c:ptCount val="11"/>
                <c:pt idx="0">
                  <c:v>Grūti pateikt</c:v>
                </c:pt>
                <c:pt idx="1">
                  <c:v>Klimata pārmaiņas un dabas resursu noplicināšana</c:v>
                </c:pt>
                <c:pt idx="2">
                  <c:v>Sabiedrības vērtību pārlieku liberalizēšanās</c:v>
                </c:pt>
                <c:pt idx="3">
                  <c:v>Imigrācijas pieaugums</c:v>
                </c:pt>
                <c:pt idx="4">
                  <c:v>Nošķīrums starp “latviešiem” un “pārējiem Latvijas iedzīvotājiem”</c:v>
                </c:pt>
                <c:pt idx="5">
                  <c:v>Sabiedrības vērtību pārlieku konservatīvisms, neiecietība</c:v>
                </c:pt>
                <c:pt idx="6">
                  <c:v>Bezdarbs</c:v>
                </c:pt>
                <c:pt idx="7">
                  <c:v>Latviešu kūtrums, neuzņēmība un cietēja komplekss</c:v>
                </c:pt>
                <c:pt idx="8">
                  <c:v>Ģeopolitiskie apstākļi (piem., Krievijas un NATO attiecības u.c.)</c:v>
                </c:pt>
                <c:pt idx="9">
                  <c:v>Ekonomiskās situācijas pasliktināšanās</c:v>
                </c:pt>
                <c:pt idx="10">
                  <c:v>Veselības un sociālās aprūpes sistēmas nesakārtotība</c:v>
                </c:pt>
              </c:strCache>
            </c:strRef>
          </c:cat>
          <c:val>
            <c:numRef>
              <c:f>Sheet7!$B$2:$B$12</c:f>
              <c:numCache>
                <c:formatCode>0.0</c:formatCode>
                <c:ptCount val="11"/>
                <c:pt idx="0">
                  <c:v>3.4079844206426486</c:v>
                </c:pt>
                <c:pt idx="1">
                  <c:v>4.7224926971762411</c:v>
                </c:pt>
                <c:pt idx="2">
                  <c:v>7.4001947419668941</c:v>
                </c:pt>
                <c:pt idx="3">
                  <c:v>13.583252190847128</c:v>
                </c:pt>
                <c:pt idx="4">
                  <c:v>21.324245374878288</c:v>
                </c:pt>
                <c:pt idx="5">
                  <c:v>24.926971762414802</c:v>
                </c:pt>
                <c:pt idx="6">
                  <c:v>26.971762414800388</c:v>
                </c:pt>
                <c:pt idx="7">
                  <c:v>27.702044790652387</c:v>
                </c:pt>
                <c:pt idx="8">
                  <c:v>40.116845180136316</c:v>
                </c:pt>
                <c:pt idx="9">
                  <c:v>44.401168451801368</c:v>
                </c:pt>
                <c:pt idx="10">
                  <c:v>48.19863680623174</c:v>
                </c:pt>
              </c:numCache>
            </c:numRef>
          </c:val>
        </c:ser>
        <c:dLbls>
          <c:showLegendKey val="0"/>
          <c:showVal val="0"/>
          <c:showCatName val="0"/>
          <c:showSerName val="0"/>
          <c:showPercent val="0"/>
          <c:showBubbleSize val="0"/>
        </c:dLbls>
        <c:gapWidth val="150"/>
        <c:axId val="200568832"/>
        <c:axId val="200570368"/>
      </c:barChart>
      <c:catAx>
        <c:axId val="200568832"/>
        <c:scaling>
          <c:orientation val="minMax"/>
        </c:scaling>
        <c:delete val="0"/>
        <c:axPos val="l"/>
        <c:numFmt formatCode="General" sourceLinked="0"/>
        <c:majorTickMark val="out"/>
        <c:minorTickMark val="none"/>
        <c:tickLblPos val="nextTo"/>
        <c:crossAx val="200570368"/>
        <c:crosses val="autoZero"/>
        <c:auto val="1"/>
        <c:lblAlgn val="ctr"/>
        <c:lblOffset val="100"/>
        <c:noMultiLvlLbl val="0"/>
      </c:catAx>
      <c:valAx>
        <c:axId val="200570368"/>
        <c:scaling>
          <c:orientation val="minMax"/>
        </c:scaling>
        <c:delete val="1"/>
        <c:axPos val="b"/>
        <c:numFmt formatCode="0.0" sourceLinked="1"/>
        <c:majorTickMark val="out"/>
        <c:minorTickMark val="none"/>
        <c:tickLblPos val="nextTo"/>
        <c:crossAx val="200568832"/>
        <c:crosses val="autoZero"/>
        <c:crossBetween val="between"/>
      </c:valAx>
    </c:plotArea>
    <c:plotVisOnly val="1"/>
    <c:dispBlanksAs val="gap"/>
    <c:showDLblsOverMax val="0"/>
  </c:chart>
  <c:txPr>
    <a:bodyPr/>
    <a:lstStyle/>
    <a:p>
      <a:pPr>
        <a:defRPr sz="1400"/>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manualLayout>
          <c:layoutTarget val="inner"/>
          <c:xMode val="edge"/>
          <c:yMode val="edge"/>
          <c:x val="0.45893126113637822"/>
          <c:y val="1.8817204301075269E-2"/>
          <c:w val="0.52914212654485704"/>
          <c:h val="0.94086021505376349"/>
        </c:manualLayout>
      </c:layout>
      <c:barChart>
        <c:barDir val="bar"/>
        <c:grouping val="clustered"/>
        <c:varyColors val="0"/>
        <c:ser>
          <c:idx val="0"/>
          <c:order val="0"/>
          <c:invertIfNegative val="0"/>
          <c:dLbls>
            <c:txPr>
              <a:bodyPr/>
              <a:lstStyle/>
              <a:p>
                <a:pPr>
                  <a:defRPr sz="1400"/>
                </a:pPr>
                <a:endParaRPr lang="lv-LV"/>
              </a:p>
            </c:txPr>
            <c:showLegendKey val="0"/>
            <c:showVal val="1"/>
            <c:showCatName val="0"/>
            <c:showSerName val="0"/>
            <c:showPercent val="0"/>
            <c:showBubbleSize val="0"/>
            <c:showLeaderLines val="0"/>
          </c:dLbls>
          <c:cat>
            <c:strRef>
              <c:f>'c16'!$A$1:$A$12</c:f>
              <c:strCache>
                <c:ptCount val="12"/>
                <c:pt idx="0">
                  <c:v>Manuprāt, šādas organizācijas nav nepieciešamas</c:v>
                </c:pt>
                <c:pt idx="1">
                  <c:v>Cita atbilde</c:v>
                </c:pt>
                <c:pt idx="2">
                  <c:v>Diasporas vajadzību un interešu aizstāvība Latvijā</c:v>
                </c:pt>
                <c:pt idx="3">
                  <c:v>Latviešu interešu aizstāvība mītnes zemes valdībā un pašvaldībās</c:v>
                </c:pt>
                <c:pt idx="4">
                  <c:v>Atbalsts latviešu uzņēmējiem, kas vēlas sākt uzņēmējdarbību šajā valstī</c:v>
                </c:pt>
                <c:pt idx="5">
                  <c:v>Izglītojošu pasākumu rīkošana latviešu valodā</c:v>
                </c:pt>
                <c:pt idx="6">
                  <c:v>Morāls atbalsts latviešiem, kas pārcēlušies uz dzīvi šajā valstī</c:v>
                </c:pt>
                <c:pt idx="7">
                  <c:v>Praktisks atbalsts latviešiem, kas pārcēlušies uz dzīvi šajā valstī</c:v>
                </c:pt>
                <c:pt idx="8">
                  <c:v>Interešu un pašdarbības kopu, sporta komandu vai pulciņu veidošana</c:v>
                </c:pt>
                <c:pt idx="9">
                  <c:v>Kultūras dzīves organizēšana</c:v>
                </c:pt>
                <c:pt idx="10">
                  <c:v>Latviskās izglītības nodrošināšana bērniem</c:v>
                </c:pt>
                <c:pt idx="11">
                  <c:v>Kopīgu svētku rīkošana</c:v>
                </c:pt>
              </c:strCache>
            </c:strRef>
          </c:cat>
          <c:val>
            <c:numRef>
              <c:f>'c16'!$B$1:$B$12</c:f>
              <c:numCache>
                <c:formatCode>0.0</c:formatCode>
                <c:ptCount val="12"/>
                <c:pt idx="0">
                  <c:v>8.0838323353293404</c:v>
                </c:pt>
                <c:pt idx="1">
                  <c:v>2.5449101796407185</c:v>
                </c:pt>
                <c:pt idx="2">
                  <c:v>15.918163672654689</c:v>
                </c:pt>
                <c:pt idx="3">
                  <c:v>19.660678642714572</c:v>
                </c:pt>
                <c:pt idx="4">
                  <c:v>24.101796407185631</c:v>
                </c:pt>
                <c:pt idx="5">
                  <c:v>25.948103792415168</c:v>
                </c:pt>
                <c:pt idx="6">
                  <c:v>30.08982035928144</c:v>
                </c:pt>
                <c:pt idx="7">
                  <c:v>31.2375249500998</c:v>
                </c:pt>
                <c:pt idx="8">
                  <c:v>34.780439121756487</c:v>
                </c:pt>
                <c:pt idx="9">
                  <c:v>46.806387225548903</c:v>
                </c:pt>
                <c:pt idx="10">
                  <c:v>49.750499001996005</c:v>
                </c:pt>
                <c:pt idx="11">
                  <c:v>51.946107784431142</c:v>
                </c:pt>
              </c:numCache>
            </c:numRef>
          </c:val>
        </c:ser>
        <c:dLbls>
          <c:showLegendKey val="0"/>
          <c:showVal val="0"/>
          <c:showCatName val="0"/>
          <c:showSerName val="0"/>
          <c:showPercent val="0"/>
          <c:showBubbleSize val="0"/>
        </c:dLbls>
        <c:gapWidth val="150"/>
        <c:axId val="200625536"/>
        <c:axId val="200631424"/>
      </c:barChart>
      <c:catAx>
        <c:axId val="200625536"/>
        <c:scaling>
          <c:orientation val="minMax"/>
        </c:scaling>
        <c:delete val="0"/>
        <c:axPos val="l"/>
        <c:majorTickMark val="out"/>
        <c:minorTickMark val="none"/>
        <c:tickLblPos val="nextTo"/>
        <c:txPr>
          <a:bodyPr/>
          <a:lstStyle/>
          <a:p>
            <a:pPr>
              <a:defRPr sz="1400"/>
            </a:pPr>
            <a:endParaRPr lang="lv-LV"/>
          </a:p>
        </c:txPr>
        <c:crossAx val="200631424"/>
        <c:crosses val="autoZero"/>
        <c:auto val="1"/>
        <c:lblAlgn val="ctr"/>
        <c:lblOffset val="100"/>
        <c:noMultiLvlLbl val="0"/>
      </c:catAx>
      <c:valAx>
        <c:axId val="200631424"/>
        <c:scaling>
          <c:orientation val="minMax"/>
        </c:scaling>
        <c:delete val="1"/>
        <c:axPos val="b"/>
        <c:numFmt formatCode="0.0" sourceLinked="1"/>
        <c:majorTickMark val="out"/>
        <c:minorTickMark val="none"/>
        <c:tickLblPos val="nextTo"/>
        <c:crossAx val="20062553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9485039370078741"/>
          <c:y val="2.9027247387106252E-2"/>
          <c:w val="0.76031627296587923"/>
          <c:h val="0.89944773963755276"/>
        </c:manualLayout>
      </c:layout>
      <c:barChart>
        <c:barDir val="bar"/>
        <c:grouping val="clustered"/>
        <c:varyColors val="0"/>
        <c:ser>
          <c:idx val="0"/>
          <c:order val="0"/>
          <c:tx>
            <c:strRef>
              <c:f>Sheet1!$C$3</c:f>
              <c:strCache>
                <c:ptCount val="1"/>
                <c:pt idx="0">
                  <c:v>Aptauja</c:v>
                </c:pt>
              </c:strCache>
            </c:strRef>
          </c:tx>
          <c:invertIfNegative val="0"/>
          <c:dLbls>
            <c:dLbl>
              <c:idx val="19"/>
              <c:layout>
                <c:manualLayout>
                  <c:x val="-2.777777777777676E-3"/>
                  <c:y val="1.495327102803738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Sheet1!$B$4:$B$23</c:f>
              <c:strCache>
                <c:ptCount val="20"/>
                <c:pt idx="0">
                  <c:v>Citās valstīs</c:v>
                </c:pt>
                <c:pt idx="1">
                  <c:v>Islandē</c:v>
                </c:pt>
                <c:pt idx="2">
                  <c:v>Igaunijā</c:v>
                </c:pt>
                <c:pt idx="3">
                  <c:v>Šveicē</c:v>
                </c:pt>
                <c:pt idx="4">
                  <c:v>Lietuvā</c:v>
                </c:pt>
                <c:pt idx="5">
                  <c:v>Luksemburgā</c:v>
                </c:pt>
                <c:pt idx="6">
                  <c:v>Itālijā</c:v>
                </c:pt>
                <c:pt idx="7">
                  <c:v>Spānijā</c:v>
                </c:pt>
                <c:pt idx="8">
                  <c:v>Austrijā</c:v>
                </c:pt>
                <c:pt idx="9">
                  <c:v>Francijā</c:v>
                </c:pt>
                <c:pt idx="10">
                  <c:v>Krievijā</c:v>
                </c:pt>
                <c:pt idx="11">
                  <c:v>Somijā</c:v>
                </c:pt>
                <c:pt idx="12">
                  <c:v>Nīderlandē</c:v>
                </c:pt>
                <c:pt idx="13">
                  <c:v>Beļģijā</c:v>
                </c:pt>
                <c:pt idx="14">
                  <c:v>Dānijā</c:v>
                </c:pt>
                <c:pt idx="15">
                  <c:v>Zviedrijā</c:v>
                </c:pt>
                <c:pt idx="16">
                  <c:v>Norvēģijā</c:v>
                </c:pt>
                <c:pt idx="17">
                  <c:v>Īrijā</c:v>
                </c:pt>
                <c:pt idx="18">
                  <c:v>Vācijā</c:v>
                </c:pt>
                <c:pt idx="19">
                  <c:v>Lielbritānijā</c:v>
                </c:pt>
              </c:strCache>
            </c:strRef>
          </c:cat>
          <c:val>
            <c:numRef>
              <c:f>Sheet1!$C$4:$C$23</c:f>
              <c:numCache>
                <c:formatCode>###0</c:formatCode>
                <c:ptCount val="20"/>
                <c:pt idx="0" formatCode="General">
                  <c:v>97</c:v>
                </c:pt>
                <c:pt idx="1">
                  <c:v>28</c:v>
                </c:pt>
                <c:pt idx="2">
                  <c:v>30</c:v>
                </c:pt>
                <c:pt idx="3">
                  <c:v>32</c:v>
                </c:pt>
                <c:pt idx="4">
                  <c:v>35</c:v>
                </c:pt>
                <c:pt idx="5">
                  <c:v>39</c:v>
                </c:pt>
                <c:pt idx="6">
                  <c:v>40</c:v>
                </c:pt>
                <c:pt idx="7">
                  <c:v>44</c:v>
                </c:pt>
                <c:pt idx="8">
                  <c:v>47</c:v>
                </c:pt>
                <c:pt idx="9">
                  <c:v>51</c:v>
                </c:pt>
                <c:pt idx="10">
                  <c:v>52</c:v>
                </c:pt>
                <c:pt idx="11">
                  <c:v>56</c:v>
                </c:pt>
                <c:pt idx="12">
                  <c:v>72</c:v>
                </c:pt>
                <c:pt idx="13">
                  <c:v>86</c:v>
                </c:pt>
                <c:pt idx="14">
                  <c:v>106</c:v>
                </c:pt>
                <c:pt idx="15">
                  <c:v>126</c:v>
                </c:pt>
                <c:pt idx="16">
                  <c:v>140</c:v>
                </c:pt>
                <c:pt idx="17">
                  <c:v>151</c:v>
                </c:pt>
                <c:pt idx="18">
                  <c:v>299</c:v>
                </c:pt>
                <c:pt idx="19">
                  <c:v>632</c:v>
                </c:pt>
              </c:numCache>
            </c:numRef>
          </c:val>
        </c:ser>
        <c:ser>
          <c:idx val="1"/>
          <c:order val="1"/>
          <c:tx>
            <c:strRef>
              <c:f>Sheet1!$D$3</c:f>
              <c:strCache>
                <c:ptCount val="1"/>
                <c:pt idx="0">
                  <c:v>Latvijas valstspiederīgie '00</c:v>
                </c:pt>
              </c:strCache>
            </c:strRef>
          </c:tx>
          <c:invertIfNegative val="0"/>
          <c:cat>
            <c:strRef>
              <c:f>Sheet1!$B$4:$B$23</c:f>
              <c:strCache>
                <c:ptCount val="20"/>
                <c:pt idx="0">
                  <c:v>Citās valstīs</c:v>
                </c:pt>
                <c:pt idx="1">
                  <c:v>Islandē</c:v>
                </c:pt>
                <c:pt idx="2">
                  <c:v>Igaunijā</c:v>
                </c:pt>
                <c:pt idx="3">
                  <c:v>Šveicē</c:v>
                </c:pt>
                <c:pt idx="4">
                  <c:v>Lietuvā</c:v>
                </c:pt>
                <c:pt idx="5">
                  <c:v>Luksemburgā</c:v>
                </c:pt>
                <c:pt idx="6">
                  <c:v>Itālijā</c:v>
                </c:pt>
                <c:pt idx="7">
                  <c:v>Spānijā</c:v>
                </c:pt>
                <c:pt idx="8">
                  <c:v>Austrijā</c:v>
                </c:pt>
                <c:pt idx="9">
                  <c:v>Francijā</c:v>
                </c:pt>
                <c:pt idx="10">
                  <c:v>Krievijā</c:v>
                </c:pt>
                <c:pt idx="11">
                  <c:v>Somijā</c:v>
                </c:pt>
                <c:pt idx="12">
                  <c:v>Nīderlandē</c:v>
                </c:pt>
                <c:pt idx="13">
                  <c:v>Beļģijā</c:v>
                </c:pt>
                <c:pt idx="14">
                  <c:v>Dānijā</c:v>
                </c:pt>
                <c:pt idx="15">
                  <c:v>Zviedrijā</c:v>
                </c:pt>
                <c:pt idx="16">
                  <c:v>Norvēģijā</c:v>
                </c:pt>
                <c:pt idx="17">
                  <c:v>Īrijā</c:v>
                </c:pt>
                <c:pt idx="18">
                  <c:v>Vācijā</c:v>
                </c:pt>
                <c:pt idx="19">
                  <c:v>Lielbritānijā</c:v>
                </c:pt>
              </c:strCache>
            </c:strRef>
          </c:cat>
          <c:val>
            <c:numRef>
              <c:f>Sheet1!$D$4:$D$23</c:f>
              <c:numCache>
                <c:formatCode>###0</c:formatCode>
                <c:ptCount val="20"/>
                <c:pt idx="0">
                  <c:v>589.55999999999995</c:v>
                </c:pt>
                <c:pt idx="1">
                  <c:v>5.56</c:v>
                </c:pt>
                <c:pt idx="2">
                  <c:v>24.36</c:v>
                </c:pt>
                <c:pt idx="3">
                  <c:v>14.21</c:v>
                </c:pt>
                <c:pt idx="4">
                  <c:v>9.41</c:v>
                </c:pt>
                <c:pt idx="5">
                  <c:v>4.3600000000000003</c:v>
                </c:pt>
                <c:pt idx="6">
                  <c:v>20.74</c:v>
                </c:pt>
                <c:pt idx="7">
                  <c:v>39.93</c:v>
                </c:pt>
                <c:pt idx="8">
                  <c:v>8.4700000000000006</c:v>
                </c:pt>
                <c:pt idx="9">
                  <c:v>35.5</c:v>
                </c:pt>
                <c:pt idx="10">
                  <c:v>88.51</c:v>
                </c:pt>
                <c:pt idx="11">
                  <c:v>10.93</c:v>
                </c:pt>
                <c:pt idx="12">
                  <c:v>26.99</c:v>
                </c:pt>
                <c:pt idx="13">
                  <c:v>13.74</c:v>
                </c:pt>
                <c:pt idx="14">
                  <c:v>36.21</c:v>
                </c:pt>
                <c:pt idx="15">
                  <c:v>36.79</c:v>
                </c:pt>
                <c:pt idx="16">
                  <c:v>70.709999999999994</c:v>
                </c:pt>
                <c:pt idx="17">
                  <c:v>165.57</c:v>
                </c:pt>
                <c:pt idx="18">
                  <c:v>208.2</c:v>
                </c:pt>
                <c:pt idx="19">
                  <c:v>705.02</c:v>
                </c:pt>
              </c:numCache>
            </c:numRef>
          </c:val>
        </c:ser>
        <c:ser>
          <c:idx val="2"/>
          <c:order val="2"/>
          <c:tx>
            <c:strRef>
              <c:f>Sheet1!$E$3</c:f>
              <c:strCache>
                <c:ptCount val="1"/>
                <c:pt idx="0">
                  <c:v>Emigrēja kopš 2000.gada '00</c:v>
                </c:pt>
              </c:strCache>
            </c:strRef>
          </c:tx>
          <c:invertIfNegative val="0"/>
          <c:cat>
            <c:strRef>
              <c:f>Sheet1!$B$4:$B$23</c:f>
              <c:strCache>
                <c:ptCount val="20"/>
                <c:pt idx="0">
                  <c:v>Citās valstīs</c:v>
                </c:pt>
                <c:pt idx="1">
                  <c:v>Islandē</c:v>
                </c:pt>
                <c:pt idx="2">
                  <c:v>Igaunijā</c:v>
                </c:pt>
                <c:pt idx="3">
                  <c:v>Šveicē</c:v>
                </c:pt>
                <c:pt idx="4">
                  <c:v>Lietuvā</c:v>
                </c:pt>
                <c:pt idx="5">
                  <c:v>Luksemburgā</c:v>
                </c:pt>
                <c:pt idx="6">
                  <c:v>Itālijā</c:v>
                </c:pt>
                <c:pt idx="7">
                  <c:v>Spānijā</c:v>
                </c:pt>
                <c:pt idx="8">
                  <c:v>Austrijā</c:v>
                </c:pt>
                <c:pt idx="9">
                  <c:v>Francijā</c:v>
                </c:pt>
                <c:pt idx="10">
                  <c:v>Krievijā</c:v>
                </c:pt>
                <c:pt idx="11">
                  <c:v>Somijā</c:v>
                </c:pt>
                <c:pt idx="12">
                  <c:v>Nīderlandē</c:v>
                </c:pt>
                <c:pt idx="13">
                  <c:v>Beļģijā</c:v>
                </c:pt>
                <c:pt idx="14">
                  <c:v>Dānijā</c:v>
                </c:pt>
                <c:pt idx="15">
                  <c:v>Zviedrijā</c:v>
                </c:pt>
                <c:pt idx="16">
                  <c:v>Norvēģijā</c:v>
                </c:pt>
                <c:pt idx="17">
                  <c:v>Īrijā</c:v>
                </c:pt>
                <c:pt idx="18">
                  <c:v>Vācijā</c:v>
                </c:pt>
                <c:pt idx="19">
                  <c:v>Lielbritānijā</c:v>
                </c:pt>
              </c:strCache>
            </c:strRef>
          </c:cat>
          <c:val>
            <c:numRef>
              <c:f>Sheet1!$E$4:$E$23</c:f>
              <c:numCache>
                <c:formatCode>###0</c:formatCode>
                <c:ptCount val="20"/>
                <c:pt idx="0">
                  <c:v>120.46</c:v>
                </c:pt>
                <c:pt idx="1">
                  <c:v>6.12</c:v>
                </c:pt>
                <c:pt idx="2">
                  <c:v>21.44</c:v>
                </c:pt>
                <c:pt idx="3">
                  <c:v>16.29</c:v>
                </c:pt>
                <c:pt idx="4">
                  <c:v>5.08</c:v>
                </c:pt>
                <c:pt idx="5">
                  <c:v>3.94</c:v>
                </c:pt>
                <c:pt idx="6">
                  <c:v>20.92</c:v>
                </c:pt>
                <c:pt idx="7">
                  <c:v>38.590000000000003</c:v>
                </c:pt>
                <c:pt idx="8">
                  <c:v>7.42</c:v>
                </c:pt>
                <c:pt idx="9">
                  <c:v>30.51</c:v>
                </c:pt>
                <c:pt idx="10">
                  <c:v>31.8</c:v>
                </c:pt>
                <c:pt idx="11">
                  <c:v>12.05</c:v>
                </c:pt>
                <c:pt idx="12">
                  <c:v>28.59</c:v>
                </c:pt>
                <c:pt idx="13">
                  <c:v>15.04</c:v>
                </c:pt>
                <c:pt idx="14">
                  <c:v>37.020000000000003</c:v>
                </c:pt>
                <c:pt idx="15">
                  <c:v>45.87</c:v>
                </c:pt>
                <c:pt idx="16">
                  <c:v>73.52</c:v>
                </c:pt>
                <c:pt idx="17">
                  <c:v>155.57</c:v>
                </c:pt>
                <c:pt idx="18">
                  <c:v>195.65</c:v>
                </c:pt>
                <c:pt idx="19">
                  <c:v>673.59</c:v>
                </c:pt>
              </c:numCache>
            </c:numRef>
          </c:val>
        </c:ser>
        <c:dLbls>
          <c:showLegendKey val="0"/>
          <c:showVal val="0"/>
          <c:showCatName val="0"/>
          <c:showSerName val="0"/>
          <c:showPercent val="0"/>
          <c:showBubbleSize val="0"/>
        </c:dLbls>
        <c:gapWidth val="150"/>
        <c:axId val="200666496"/>
        <c:axId val="200688768"/>
      </c:barChart>
      <c:catAx>
        <c:axId val="200666496"/>
        <c:scaling>
          <c:orientation val="minMax"/>
        </c:scaling>
        <c:delete val="0"/>
        <c:axPos val="l"/>
        <c:numFmt formatCode="General" sourceLinked="0"/>
        <c:majorTickMark val="none"/>
        <c:minorTickMark val="none"/>
        <c:tickLblPos val="nextTo"/>
        <c:crossAx val="200688768"/>
        <c:crosses val="autoZero"/>
        <c:auto val="1"/>
        <c:lblAlgn val="ctr"/>
        <c:lblOffset val="100"/>
        <c:noMultiLvlLbl val="0"/>
      </c:catAx>
      <c:valAx>
        <c:axId val="200688768"/>
        <c:scaling>
          <c:orientation val="minMax"/>
        </c:scaling>
        <c:delete val="0"/>
        <c:axPos val="b"/>
        <c:numFmt formatCode="General" sourceLinked="1"/>
        <c:majorTickMark val="none"/>
        <c:minorTickMark val="none"/>
        <c:tickLblPos val="nextTo"/>
        <c:crossAx val="200666496"/>
        <c:crosses val="autoZero"/>
        <c:crossBetween val="between"/>
      </c:valAx>
    </c:plotArea>
    <c:legend>
      <c:legendPos val="r"/>
      <c:layout>
        <c:manualLayout>
          <c:xMode val="edge"/>
          <c:yMode val="edge"/>
          <c:x val="0.61467901548172987"/>
          <c:y val="0.65744933813324224"/>
          <c:w val="0.32876377952755903"/>
          <c:h val="0.2255388917506807"/>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v-LV" smtClean="0"/>
              <a:t>Rediģēt šablona virsraksta stilu</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v-LV" smtClean="0"/>
              <a:t>Rediģēt šablona apakšvirsraksta stilu</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66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65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847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83875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v-LV" smtClean="0"/>
              <a:t>Rediģēt šablona virsraksta stilu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20EBB0C4-6273-4C6E-B9BD-2EDC30F1CD52}" type="datetimeFigureOut">
              <a:rPr lang="en-US" smtClean="0"/>
              <a:t>10/4/2016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1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9931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v-LV" smtClean="0"/>
              <a:t>Rediģēt šablona virsraksta stilu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097280" y="2582335"/>
            <a:ext cx="4937760" cy="328676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6217920" y="2582334"/>
            <a:ext cx="4937760" cy="328676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10/4/2016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963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10/4/2016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68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10/4/2016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41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v-LV" smtClean="0"/>
              <a:t>Rediģēt šablona virsraksta stilu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10/4/2016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045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C9CAD897-D46E-4AD2-BD9B-49DD3E640873}" type="datetimeFigureOut">
              <a:rPr lang="en-US" smtClean="0"/>
              <a:t>10/4/2016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5403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10/4/2016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0027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anabalss.l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nta.mierina@lu.lv" TargetMode="Externa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hyperlink" Target="http://www.manabalss.lv/"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normAutofit/>
          </a:bodyPr>
          <a:lstStyle/>
          <a:p>
            <a:pPr algn="ctr"/>
            <a:r>
              <a:rPr lang="lv-LV" sz="6000" b="1" cap="all" dirty="0">
                <a:solidFill>
                  <a:schemeClr val="accent2"/>
                </a:solidFill>
              </a:rPr>
              <a:t>Eiropā dzīvojošo </a:t>
            </a:r>
            <a:r>
              <a:rPr lang="lv-LV" sz="6000" b="1" cap="all" dirty="0" smtClean="0">
                <a:solidFill>
                  <a:schemeClr val="accent2"/>
                </a:solidFill>
              </a:rPr>
              <a:t/>
            </a:r>
            <a:br>
              <a:rPr lang="lv-LV" sz="6000" b="1" cap="all" dirty="0" smtClean="0">
                <a:solidFill>
                  <a:schemeClr val="accent2"/>
                </a:solidFill>
              </a:rPr>
            </a:br>
            <a:r>
              <a:rPr lang="lv-LV" sz="6000" dirty="0" smtClean="0">
                <a:solidFill>
                  <a:schemeClr val="tx1"/>
                </a:solidFill>
              </a:rPr>
              <a:t>Latvijas valstspiederīgo </a:t>
            </a:r>
            <a:r>
              <a:rPr lang="lv-LV" sz="6000" dirty="0">
                <a:solidFill>
                  <a:schemeClr val="tx1"/>
                </a:solidFill>
              </a:rPr>
              <a:t/>
            </a:r>
            <a:br>
              <a:rPr lang="lv-LV" sz="6000" dirty="0">
                <a:solidFill>
                  <a:schemeClr val="tx1"/>
                </a:solidFill>
              </a:rPr>
            </a:br>
            <a:r>
              <a:rPr lang="lv-LV" sz="6000" b="1" cap="all" dirty="0" smtClean="0">
                <a:solidFill>
                  <a:schemeClr val="accent2"/>
                </a:solidFill>
              </a:rPr>
              <a:t>pilsoniskā aktivitāte</a:t>
            </a:r>
            <a:endParaRPr lang="lv-LV" sz="6000" b="1" cap="all" dirty="0">
              <a:solidFill>
                <a:schemeClr val="accent2"/>
              </a:solidFill>
            </a:endParaRPr>
          </a:p>
        </p:txBody>
      </p:sp>
      <p:sp>
        <p:nvSpPr>
          <p:cNvPr id="3" name="Apakšvirsraksts 2"/>
          <p:cNvSpPr>
            <a:spLocks noGrp="1"/>
          </p:cNvSpPr>
          <p:nvPr>
            <p:ph type="subTitle" idx="1"/>
          </p:nvPr>
        </p:nvSpPr>
        <p:spPr/>
        <p:txBody>
          <a:bodyPr/>
          <a:lstStyle/>
          <a:p>
            <a:pPr algn="ctr"/>
            <a:endParaRPr lang="lv-LV" dirty="0" smtClean="0"/>
          </a:p>
          <a:p>
            <a:pPr algn="ctr"/>
            <a:r>
              <a:rPr lang="lv-LV" dirty="0" smtClean="0"/>
              <a:t>ELA un LU FSI Pētījuma rezultātu prezentācija</a:t>
            </a:r>
            <a:endParaRPr lang="lv-LV"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48" y="5042720"/>
            <a:ext cx="8382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6210300"/>
            <a:ext cx="5076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248" y="5766619"/>
            <a:ext cx="24003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41073"/>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Aptaujas raksturojums</a:t>
            </a:r>
            <a:endParaRPr lang="lv-LV" dirty="0"/>
          </a:p>
        </p:txBody>
      </p:sp>
      <p:sp>
        <p:nvSpPr>
          <p:cNvPr id="3" name="Satura vietturis 2"/>
          <p:cNvSpPr>
            <a:spLocks noGrp="1"/>
          </p:cNvSpPr>
          <p:nvPr>
            <p:ph idx="1"/>
          </p:nvPr>
        </p:nvSpPr>
        <p:spPr/>
        <p:txBody>
          <a:bodyPr/>
          <a:lstStyle/>
          <a:p>
            <a:r>
              <a:rPr lang="lv-LV" dirty="0"/>
              <a:t>Pētījumu realizē: </a:t>
            </a:r>
            <a:r>
              <a:rPr lang="lv-LV" b="1" dirty="0"/>
              <a:t>LU Filozofijas un Socioloģijas institūts</a:t>
            </a:r>
          </a:p>
          <a:p>
            <a:r>
              <a:rPr lang="lv-LV" dirty="0"/>
              <a:t>Norises laiks: 17.06. -</a:t>
            </a:r>
            <a:r>
              <a:rPr lang="lv-LV" dirty="0" smtClean="0"/>
              <a:t>18.07.2016.</a:t>
            </a:r>
            <a:endParaRPr lang="lv-LV" dirty="0"/>
          </a:p>
          <a:p>
            <a:r>
              <a:rPr lang="lv-LV" dirty="0"/>
              <a:t>Respondentu skaits: </a:t>
            </a:r>
            <a:r>
              <a:rPr lang="lv-LV" b="1" dirty="0"/>
              <a:t>2163</a:t>
            </a:r>
          </a:p>
          <a:p>
            <a:pPr lvl="1"/>
            <a:r>
              <a:rPr lang="lv-LV" sz="2000" dirty="0"/>
              <a:t>1978 pilnas anketas, 185 – nepilnas</a:t>
            </a:r>
          </a:p>
          <a:p>
            <a:r>
              <a:rPr lang="lv-LV" dirty="0"/>
              <a:t>Respondentu </a:t>
            </a:r>
            <a:r>
              <a:rPr lang="lv-LV" dirty="0" err="1"/>
              <a:t>rekrutācija</a:t>
            </a:r>
            <a:r>
              <a:rPr lang="lv-LV" dirty="0"/>
              <a:t>: </a:t>
            </a:r>
          </a:p>
          <a:p>
            <a:pPr lvl="1"/>
            <a:r>
              <a:rPr lang="lv-LV" sz="2000" dirty="0"/>
              <a:t>75% - «Latvijas emigrantu kopienas» pētījuma e-pastu datu bāze (ielūgums piedalīties izsūtīts 5876 respondentiem)</a:t>
            </a:r>
          </a:p>
          <a:p>
            <a:pPr lvl="1"/>
            <a:r>
              <a:rPr lang="lv-LV" sz="2000" dirty="0"/>
              <a:t>25% - aicinājumi piedalīties aptaujā medijos u.c.</a:t>
            </a:r>
          </a:p>
          <a:p>
            <a:r>
              <a:rPr lang="lv-LV" dirty="0"/>
              <a:t>Ģeogrāfija: 96,4% - ES /</a:t>
            </a:r>
            <a:r>
              <a:rPr lang="lv-LV" dirty="0" smtClean="0"/>
              <a:t>EEZ</a:t>
            </a:r>
          </a:p>
          <a:p>
            <a:r>
              <a:rPr lang="lv-LV" dirty="0" smtClean="0"/>
              <a:t>Dati nav statistiski svērti</a:t>
            </a:r>
            <a:endParaRPr lang="lv-LV" dirty="0"/>
          </a:p>
          <a:p>
            <a:endParaRPr lang="lv-LV" dirty="0"/>
          </a:p>
        </p:txBody>
      </p:sp>
    </p:spTree>
    <p:extLst>
      <p:ext uri="{BB962C8B-B14F-4D97-AF65-F5344CB8AC3E}">
        <p14:creationId xmlns:p14="http://schemas.microsoft.com/office/powerpoint/2010/main" val="4124320756"/>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97280" y="286603"/>
            <a:ext cx="9888220" cy="1450757"/>
          </a:xfrm>
        </p:spPr>
        <p:txBody>
          <a:bodyPr/>
          <a:lstStyle/>
          <a:p>
            <a:r>
              <a:rPr lang="lv-LV" dirty="0" smtClean="0"/>
              <a:t>Iesaiste mītnes zemes politiskajā dzīvē</a:t>
            </a:r>
            <a:endParaRPr lang="lv-LV" dirty="0"/>
          </a:p>
        </p:txBody>
      </p:sp>
      <p:sp>
        <p:nvSpPr>
          <p:cNvPr id="6" name="Satura vietturis 5"/>
          <p:cNvSpPr>
            <a:spLocks noGrp="1"/>
          </p:cNvSpPr>
          <p:nvPr>
            <p:ph idx="1"/>
          </p:nvPr>
        </p:nvSpPr>
        <p:spPr>
          <a:xfrm>
            <a:off x="558800" y="2184400"/>
            <a:ext cx="6045200" cy="4051300"/>
          </a:xfrm>
        </p:spPr>
        <p:txBody>
          <a:bodyPr>
            <a:noAutofit/>
          </a:bodyPr>
          <a:lstStyle/>
          <a:p>
            <a:pPr marL="457200" indent="-457200">
              <a:lnSpc>
                <a:spcPct val="120000"/>
              </a:lnSpc>
              <a:spcBef>
                <a:spcPts val="0"/>
              </a:spcBef>
              <a:spcAft>
                <a:spcPts val="0"/>
              </a:spcAft>
              <a:buFont typeface="+mj-lt"/>
              <a:buAutoNum type="arabicPeriod"/>
            </a:pPr>
            <a:r>
              <a:rPr lang="lv-LV" sz="1800" b="1" dirty="0"/>
              <a:t>Balsošana</a:t>
            </a:r>
            <a:r>
              <a:rPr lang="lv-LV" sz="1800" dirty="0"/>
              <a:t> mītnes zemes pašvaldību vēlēšanās (39) </a:t>
            </a:r>
          </a:p>
          <a:p>
            <a:pPr marL="457200" indent="-457200">
              <a:lnSpc>
                <a:spcPct val="120000"/>
              </a:lnSpc>
              <a:spcBef>
                <a:spcPts val="0"/>
              </a:spcBef>
              <a:spcAft>
                <a:spcPts val="0"/>
              </a:spcAft>
              <a:buFont typeface="+mj-lt"/>
              <a:buAutoNum type="arabicPeriod"/>
            </a:pPr>
            <a:r>
              <a:rPr lang="lv-LV" sz="1800" dirty="0"/>
              <a:t>Iesaistīšanās to </a:t>
            </a:r>
            <a:r>
              <a:rPr lang="lv-LV" sz="1800" b="1" dirty="0"/>
              <a:t>organizēšanā</a:t>
            </a:r>
            <a:r>
              <a:rPr lang="lv-LV" sz="1800" dirty="0"/>
              <a:t> (2)</a:t>
            </a:r>
          </a:p>
          <a:p>
            <a:pPr marL="457200" indent="-457200">
              <a:lnSpc>
                <a:spcPct val="120000"/>
              </a:lnSpc>
              <a:spcBef>
                <a:spcPts val="0"/>
              </a:spcBef>
              <a:spcAft>
                <a:spcPts val="0"/>
              </a:spcAft>
              <a:buFont typeface="+mj-lt"/>
              <a:buAutoNum type="arabicPeriod"/>
            </a:pPr>
            <a:r>
              <a:rPr lang="lv-LV" sz="1800" dirty="0" smtClean="0"/>
              <a:t>Piedalīšanās </a:t>
            </a:r>
            <a:r>
              <a:rPr lang="lv-LV" sz="1800" b="1" dirty="0"/>
              <a:t>referendumā</a:t>
            </a:r>
            <a:r>
              <a:rPr lang="lv-LV" sz="1800" dirty="0"/>
              <a:t> mītnes zemē (22)</a:t>
            </a:r>
          </a:p>
          <a:p>
            <a:pPr marL="457200" indent="-457200">
              <a:lnSpc>
                <a:spcPct val="120000"/>
              </a:lnSpc>
              <a:spcBef>
                <a:spcPts val="0"/>
              </a:spcBef>
              <a:spcAft>
                <a:spcPts val="0"/>
              </a:spcAft>
              <a:buFont typeface="+mj-lt"/>
              <a:buAutoNum type="arabicPeriod"/>
            </a:pPr>
            <a:r>
              <a:rPr lang="lv-LV" sz="1800" dirty="0" smtClean="0"/>
              <a:t>Piedalīšanās </a:t>
            </a:r>
            <a:r>
              <a:rPr lang="lv-LV" sz="1800" dirty="0"/>
              <a:t>kādas problēmas </a:t>
            </a:r>
            <a:r>
              <a:rPr lang="lv-LV" sz="1800" b="1" dirty="0"/>
              <a:t>sabiedriskā </a:t>
            </a:r>
            <a:r>
              <a:rPr lang="lv-LV" sz="1800" b="1" dirty="0" smtClean="0"/>
              <a:t>apspriešanā</a:t>
            </a:r>
            <a:r>
              <a:rPr lang="lv-LV" sz="1800" dirty="0" smtClean="0"/>
              <a:t> 12 mēn.laikā</a:t>
            </a:r>
            <a:r>
              <a:rPr lang="lv-LV" sz="1800" b="1" dirty="0" smtClean="0"/>
              <a:t> </a:t>
            </a:r>
            <a:r>
              <a:rPr lang="lv-LV" sz="1800" dirty="0"/>
              <a:t>(6)</a:t>
            </a:r>
          </a:p>
          <a:p>
            <a:pPr marL="457200" indent="-457200">
              <a:lnSpc>
                <a:spcPct val="120000"/>
              </a:lnSpc>
              <a:spcBef>
                <a:spcPts val="0"/>
              </a:spcBef>
              <a:spcAft>
                <a:spcPts val="0"/>
              </a:spcAft>
              <a:buFont typeface="+mj-lt"/>
              <a:buAutoNum type="arabicPeriod"/>
            </a:pPr>
            <a:r>
              <a:rPr lang="lv-LV" sz="1800" dirty="0" smtClean="0"/>
              <a:t>Sazināšanās </a:t>
            </a:r>
            <a:r>
              <a:rPr lang="lv-LV" sz="1800" dirty="0"/>
              <a:t>ar mītnes zemes </a:t>
            </a:r>
            <a:r>
              <a:rPr lang="lv-LV" sz="1800" b="1" dirty="0"/>
              <a:t>deputātiem</a:t>
            </a:r>
            <a:r>
              <a:rPr lang="lv-LV" sz="1800" dirty="0"/>
              <a:t> vai citām valsts amatpersonām (5)</a:t>
            </a:r>
          </a:p>
          <a:p>
            <a:pPr marL="457200" indent="-457200">
              <a:lnSpc>
                <a:spcPct val="120000"/>
              </a:lnSpc>
              <a:spcBef>
                <a:spcPts val="0"/>
              </a:spcBef>
              <a:spcAft>
                <a:spcPts val="0"/>
              </a:spcAft>
              <a:buFont typeface="+mj-lt"/>
              <a:buAutoNum type="arabicPeriod"/>
            </a:pPr>
            <a:r>
              <a:rPr lang="lv-LV" sz="1800" b="1" dirty="0" smtClean="0"/>
              <a:t>Ierosinājumu sūtīšana </a:t>
            </a:r>
            <a:r>
              <a:rPr lang="lv-LV" sz="1800" dirty="0"/>
              <a:t>kādam likumprojektam vai </a:t>
            </a:r>
            <a:r>
              <a:rPr lang="lv-LV" sz="1800" dirty="0" smtClean="0"/>
              <a:t>politikas </a:t>
            </a:r>
            <a:r>
              <a:rPr lang="lv-LV" sz="1800" dirty="0"/>
              <a:t>dokumentam 12 mēn.laikā </a:t>
            </a:r>
            <a:r>
              <a:rPr lang="lv-LV" sz="1800" dirty="0" smtClean="0"/>
              <a:t>(1)</a:t>
            </a:r>
          </a:p>
          <a:p>
            <a:pPr marL="457200" indent="-457200">
              <a:lnSpc>
                <a:spcPct val="120000"/>
              </a:lnSpc>
              <a:spcBef>
                <a:spcPts val="0"/>
              </a:spcBef>
              <a:spcAft>
                <a:spcPts val="0"/>
              </a:spcAft>
              <a:buFont typeface="+mj-lt"/>
              <a:buAutoNum type="arabicPeriod"/>
            </a:pPr>
            <a:r>
              <a:rPr lang="lv-LV" sz="1800" b="1" dirty="0" smtClean="0"/>
              <a:t>Demonstrācijas</a:t>
            </a:r>
            <a:r>
              <a:rPr lang="lv-LV" sz="1800" dirty="0" smtClean="0"/>
              <a:t>, streiki, protesta gājieni mītnes </a:t>
            </a:r>
            <a:r>
              <a:rPr lang="lv-LV" sz="1800" dirty="0"/>
              <a:t>zemē 12 mēn.laikā </a:t>
            </a:r>
            <a:r>
              <a:rPr lang="lv-LV" sz="1800" dirty="0" smtClean="0"/>
              <a:t>(4)</a:t>
            </a:r>
          </a:p>
          <a:p>
            <a:pPr marL="457200" indent="-457200">
              <a:lnSpc>
                <a:spcPct val="120000"/>
              </a:lnSpc>
              <a:spcBef>
                <a:spcPts val="0"/>
              </a:spcBef>
              <a:spcAft>
                <a:spcPts val="0"/>
              </a:spcAft>
              <a:buFont typeface="+mj-lt"/>
              <a:buAutoNum type="arabicPeriod"/>
            </a:pPr>
            <a:endParaRPr lang="lv-LV" sz="1800" dirty="0" smtClean="0"/>
          </a:p>
          <a:p>
            <a:pPr marL="457200" indent="-457200">
              <a:buFont typeface="+mj-lt"/>
              <a:buAutoNum type="arabicPeriod"/>
            </a:pPr>
            <a:endParaRPr lang="lv-LV" sz="1800" dirty="0"/>
          </a:p>
          <a:p>
            <a:pPr marL="457200" indent="-457200">
              <a:buFont typeface="+mj-lt"/>
              <a:buAutoNum type="arabicPeriod"/>
            </a:pPr>
            <a:endParaRPr lang="lv-LV" sz="1800" dirty="0" smtClean="0"/>
          </a:p>
          <a:p>
            <a:pPr marL="457200" indent="-457200">
              <a:buFont typeface="+mj-lt"/>
              <a:buAutoNum type="arabicPeriod"/>
            </a:pPr>
            <a:endParaRPr lang="lv-LV" sz="1800" dirty="0" smtClean="0"/>
          </a:p>
          <a:p>
            <a:endParaRPr lang="lv-LV" sz="1800" dirty="0"/>
          </a:p>
        </p:txBody>
      </p:sp>
      <p:graphicFrame>
        <p:nvGraphicFramePr>
          <p:cNvPr id="8" name="Content Placeholder 3"/>
          <p:cNvGraphicFramePr>
            <a:graphicFrameLocks/>
          </p:cNvGraphicFramePr>
          <p:nvPr>
            <p:extLst>
              <p:ext uri="{D42A27DB-BD31-4B8C-83A1-F6EECF244321}">
                <p14:modId xmlns:p14="http://schemas.microsoft.com/office/powerpoint/2010/main" val="1391731873"/>
              </p:ext>
            </p:extLst>
          </p:nvPr>
        </p:nvGraphicFramePr>
        <p:xfrm>
          <a:off x="6807198" y="2006598"/>
          <a:ext cx="5209234" cy="3385945"/>
        </p:xfrm>
        <a:graphic>
          <a:graphicData uri="http://schemas.openxmlformats.org/drawingml/2006/table">
            <a:tbl>
              <a:tblPr>
                <a:tableStyleId>{5C22544A-7EE6-4342-B048-85BDC9FD1C3A}</a:tableStyleId>
              </a:tblPr>
              <a:tblGrid>
                <a:gridCol w="1495244"/>
                <a:gridCol w="868207"/>
                <a:gridCol w="627037"/>
                <a:gridCol w="530570"/>
                <a:gridCol w="530570"/>
                <a:gridCol w="578803"/>
                <a:gridCol w="578803"/>
              </a:tblGrid>
              <a:tr h="255933">
                <a:tc rowSpan="2" gridSpan="2">
                  <a:txBody>
                    <a:bodyPr/>
                    <a:lstStyle/>
                    <a:p>
                      <a:pPr algn="l" fontAlgn="b"/>
                      <a:r>
                        <a:rPr lang="lv-LV" sz="1200" u="none" strike="noStrike" dirty="0">
                          <a:effectLst/>
                        </a:rPr>
                        <a:t> </a:t>
                      </a:r>
                      <a:endParaRPr lang="lv-LV" sz="1200" b="0" i="0" u="none" strike="noStrike" dirty="0">
                        <a:solidFill>
                          <a:srgbClr val="000000"/>
                        </a:solidFill>
                        <a:effectLst/>
                        <a:latin typeface="Arial"/>
                      </a:endParaRPr>
                    </a:p>
                  </a:txBody>
                  <a:tcPr marL="8820" marR="8820" marT="8820" marB="0" anchor="b"/>
                </a:tc>
                <a:tc rowSpan="2" hMerge="1">
                  <a:txBody>
                    <a:bodyPr/>
                    <a:lstStyle/>
                    <a:p>
                      <a:endParaRPr lang="lv-LV"/>
                    </a:p>
                  </a:txBody>
                  <a:tcPr/>
                </a:tc>
                <a:tc gridSpan="5">
                  <a:txBody>
                    <a:bodyPr/>
                    <a:lstStyle/>
                    <a:p>
                      <a:pPr algn="ctr" fontAlgn="b"/>
                      <a:r>
                        <a:rPr lang="lv-LV" sz="1200" u="none" strike="noStrike">
                          <a:effectLst/>
                        </a:rPr>
                        <a:t>Ierašanās mītnes zemē laiks</a:t>
                      </a:r>
                      <a:endParaRPr lang="lv-LV" sz="1200" b="0" i="0" u="none" strike="noStrike">
                        <a:solidFill>
                          <a:srgbClr val="000000"/>
                        </a:solidFill>
                        <a:effectLst/>
                        <a:latin typeface="Arial"/>
                      </a:endParaRPr>
                    </a:p>
                  </a:txBody>
                  <a:tcPr marL="8820" marR="8820" marT="8820"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r>
              <a:tr h="1014069">
                <a:tc gridSpan="2" vMerge="1">
                  <a:txBody>
                    <a:bodyPr/>
                    <a:lstStyle/>
                    <a:p>
                      <a:endParaRPr lang="lv-LV"/>
                    </a:p>
                  </a:txBody>
                  <a:tcPr/>
                </a:tc>
                <a:tc hMerge="1" vMerge="1">
                  <a:txBody>
                    <a:bodyPr/>
                    <a:lstStyle/>
                    <a:p>
                      <a:endParaRPr lang="lv-LV"/>
                    </a:p>
                  </a:txBody>
                  <a:tcPr/>
                </a:tc>
                <a:tc>
                  <a:txBody>
                    <a:bodyPr/>
                    <a:lstStyle/>
                    <a:p>
                      <a:pPr algn="ctr" fontAlgn="b"/>
                      <a:r>
                        <a:rPr lang="lv-LV" sz="1200" u="none" strike="noStrike" dirty="0">
                          <a:effectLst/>
                        </a:rPr>
                        <a:t>Dzimis ārpus LV vai aizbrauca pirms 1991.g.</a:t>
                      </a:r>
                      <a:endParaRPr lang="lv-LV" sz="1200" b="0" i="0" u="none" strike="noStrike" dirty="0">
                        <a:solidFill>
                          <a:srgbClr val="000000"/>
                        </a:solidFill>
                        <a:effectLst/>
                        <a:latin typeface="Arial"/>
                      </a:endParaRPr>
                    </a:p>
                  </a:txBody>
                  <a:tcPr marL="8820" marR="8820" marT="8820" marB="0" anchor="b"/>
                </a:tc>
                <a:tc>
                  <a:txBody>
                    <a:bodyPr/>
                    <a:lstStyle/>
                    <a:p>
                      <a:pPr algn="ctr" fontAlgn="b"/>
                      <a:r>
                        <a:rPr lang="lv-LV" sz="1200" u="none" strike="noStrike">
                          <a:effectLst/>
                        </a:rPr>
                        <a:t>Aizbrauca pirms 2004.g.</a:t>
                      </a:r>
                      <a:endParaRPr lang="lv-LV" sz="1200" b="0" i="0" u="none" strike="noStrike">
                        <a:solidFill>
                          <a:srgbClr val="000000"/>
                        </a:solidFill>
                        <a:effectLst/>
                        <a:latin typeface="Arial"/>
                      </a:endParaRPr>
                    </a:p>
                  </a:txBody>
                  <a:tcPr marL="8820" marR="8820" marT="8820" marB="0" anchor="b"/>
                </a:tc>
                <a:tc>
                  <a:txBody>
                    <a:bodyPr/>
                    <a:lstStyle/>
                    <a:p>
                      <a:pPr algn="ctr" fontAlgn="b"/>
                      <a:r>
                        <a:rPr lang="lv-LV" sz="1200" u="none" strike="noStrike">
                          <a:effectLst/>
                        </a:rPr>
                        <a:t>Aizbrauca 2004-2008.g.</a:t>
                      </a:r>
                      <a:endParaRPr lang="lv-LV" sz="1200" b="0" i="0" u="none" strike="noStrike">
                        <a:solidFill>
                          <a:srgbClr val="000000"/>
                        </a:solidFill>
                        <a:effectLst/>
                        <a:latin typeface="Arial"/>
                      </a:endParaRPr>
                    </a:p>
                  </a:txBody>
                  <a:tcPr marL="8820" marR="8820" marT="8820" marB="0" anchor="b"/>
                </a:tc>
                <a:tc>
                  <a:txBody>
                    <a:bodyPr/>
                    <a:lstStyle/>
                    <a:p>
                      <a:pPr algn="ctr" fontAlgn="b"/>
                      <a:r>
                        <a:rPr lang="lv-LV" sz="1200" u="none" strike="noStrike">
                          <a:effectLst/>
                        </a:rPr>
                        <a:t>Aizbrauca 2009-2011.g.</a:t>
                      </a:r>
                      <a:endParaRPr lang="lv-LV" sz="1200" b="0" i="0" u="none" strike="noStrike">
                        <a:solidFill>
                          <a:srgbClr val="000000"/>
                        </a:solidFill>
                        <a:effectLst/>
                        <a:latin typeface="Arial"/>
                      </a:endParaRPr>
                    </a:p>
                  </a:txBody>
                  <a:tcPr marL="8820" marR="8820" marT="8820" marB="0" anchor="b"/>
                </a:tc>
                <a:tc>
                  <a:txBody>
                    <a:bodyPr/>
                    <a:lstStyle/>
                    <a:p>
                      <a:pPr algn="ctr" fontAlgn="b"/>
                      <a:r>
                        <a:rPr lang="lv-LV" sz="1200" u="none" strike="noStrike">
                          <a:effectLst/>
                        </a:rPr>
                        <a:t>Aizbrauca pēc 2011.g.</a:t>
                      </a:r>
                      <a:endParaRPr lang="lv-LV" sz="1200" b="0" i="0" u="none" strike="noStrike">
                        <a:solidFill>
                          <a:srgbClr val="000000"/>
                        </a:solidFill>
                        <a:effectLst/>
                        <a:latin typeface="Arial"/>
                      </a:endParaRPr>
                    </a:p>
                  </a:txBody>
                  <a:tcPr marL="8820" marR="8820" marT="8820" marB="0" anchor="b"/>
                </a:tc>
              </a:tr>
              <a:tr h="255933">
                <a:tc rowSpan="3">
                  <a:txBody>
                    <a:bodyPr/>
                    <a:lstStyle/>
                    <a:p>
                      <a:pPr algn="l" fontAlgn="t"/>
                      <a:r>
                        <a:rPr lang="lv-LV" sz="1200" u="none" strike="noStrike" dirty="0">
                          <a:effectLst/>
                        </a:rPr>
                        <a:t>Vai Jūs esat piedalījies/-usies kādā referendumā mītnes valstī?</a:t>
                      </a:r>
                      <a:endParaRPr lang="lv-LV" sz="1200" b="0" i="0" u="none" strike="noStrike" dirty="0">
                        <a:solidFill>
                          <a:srgbClr val="000000"/>
                        </a:solidFill>
                        <a:effectLst/>
                        <a:latin typeface="Arial"/>
                      </a:endParaRPr>
                    </a:p>
                  </a:txBody>
                  <a:tcPr marL="8820" marR="8820" marT="8820" marB="0"/>
                </a:tc>
                <a:tc>
                  <a:txBody>
                    <a:bodyPr/>
                    <a:lstStyle/>
                    <a:p>
                      <a:pPr algn="l" fontAlgn="t"/>
                      <a:r>
                        <a:rPr lang="lv-LV" sz="1200" u="none" strike="noStrike" dirty="0">
                          <a:effectLst/>
                        </a:rPr>
                        <a:t>Jā</a:t>
                      </a:r>
                      <a:endParaRPr lang="lv-LV" sz="1200" b="0" i="0" u="none" strike="noStrike" dirty="0">
                        <a:solidFill>
                          <a:srgbClr val="000000"/>
                        </a:solidFill>
                        <a:effectLst/>
                        <a:latin typeface="Arial"/>
                      </a:endParaRPr>
                    </a:p>
                  </a:txBody>
                  <a:tcPr marL="8820" marR="8820" marT="8820" marB="0"/>
                </a:tc>
                <a:tc>
                  <a:txBody>
                    <a:bodyPr/>
                    <a:lstStyle/>
                    <a:p>
                      <a:pPr algn="r" fontAlgn="b"/>
                      <a:r>
                        <a:rPr lang="lv-LV" sz="1200" b="1" u="none" strike="noStrike" dirty="0">
                          <a:effectLst/>
                        </a:rPr>
                        <a:t>54,9</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30,7</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25,3</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18,7</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10,0</a:t>
                      </a:r>
                      <a:endParaRPr lang="lv-LV" sz="1200" b="1" i="0" u="none" strike="noStrike" dirty="0">
                        <a:solidFill>
                          <a:srgbClr val="000000"/>
                        </a:solidFill>
                        <a:effectLst/>
                        <a:latin typeface="Calibri"/>
                      </a:endParaRPr>
                    </a:p>
                  </a:txBody>
                  <a:tcPr marL="8820" marR="8820" marT="8820" marB="0" anchor="b"/>
                </a:tc>
              </a:tr>
              <a:tr h="255933">
                <a:tc vMerge="1">
                  <a:txBody>
                    <a:bodyPr/>
                    <a:lstStyle/>
                    <a:p>
                      <a:endParaRPr lang="lv-LV"/>
                    </a:p>
                  </a:txBody>
                  <a:tcPr/>
                </a:tc>
                <a:tc>
                  <a:txBody>
                    <a:bodyPr/>
                    <a:lstStyle/>
                    <a:p>
                      <a:pPr algn="l" fontAlgn="t"/>
                      <a:r>
                        <a:rPr lang="lv-LV" sz="1200" u="none" strike="noStrike">
                          <a:effectLst/>
                        </a:rPr>
                        <a:t>Nē</a:t>
                      </a:r>
                      <a:endParaRPr lang="lv-LV" sz="1200" b="0" i="0" u="none" strike="noStrike">
                        <a:solidFill>
                          <a:srgbClr val="000000"/>
                        </a:solidFill>
                        <a:effectLst/>
                        <a:latin typeface="Arial"/>
                      </a:endParaRPr>
                    </a:p>
                  </a:txBody>
                  <a:tcPr marL="8820" marR="8820" marT="8820" marB="0"/>
                </a:tc>
                <a:tc>
                  <a:txBody>
                    <a:bodyPr/>
                    <a:lstStyle/>
                    <a:p>
                      <a:pPr algn="r" fontAlgn="b"/>
                      <a:r>
                        <a:rPr lang="lv-LV" sz="1200" u="none" strike="noStrike">
                          <a:effectLst/>
                        </a:rPr>
                        <a:t>34,4</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61,3</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70,7</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78,1</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dirty="0">
                          <a:effectLst/>
                        </a:rPr>
                        <a:t>88,2</a:t>
                      </a:r>
                      <a:endParaRPr lang="lv-LV" sz="1200" b="0" i="0" u="none" strike="noStrike" dirty="0">
                        <a:solidFill>
                          <a:srgbClr val="000000"/>
                        </a:solidFill>
                        <a:effectLst/>
                        <a:latin typeface="Calibri"/>
                      </a:endParaRPr>
                    </a:p>
                  </a:txBody>
                  <a:tcPr marL="8820" marR="8820" marT="8820" marB="0" anchor="b"/>
                </a:tc>
              </a:tr>
              <a:tr h="500090">
                <a:tc vMerge="1">
                  <a:txBody>
                    <a:bodyPr/>
                    <a:lstStyle/>
                    <a:p>
                      <a:endParaRPr lang="lv-LV"/>
                    </a:p>
                  </a:txBody>
                  <a:tcPr/>
                </a:tc>
                <a:tc>
                  <a:txBody>
                    <a:bodyPr/>
                    <a:lstStyle/>
                    <a:p>
                      <a:pPr algn="l" fontAlgn="t"/>
                      <a:r>
                        <a:rPr lang="lv-LV" sz="1200" u="none" strike="noStrike" dirty="0">
                          <a:effectLst/>
                        </a:rPr>
                        <a:t>Grūti pateikt, neatceros</a:t>
                      </a:r>
                      <a:endParaRPr lang="lv-LV" sz="1200" b="0" i="0" u="none" strike="noStrike" dirty="0">
                        <a:solidFill>
                          <a:srgbClr val="000000"/>
                        </a:solidFill>
                        <a:effectLst/>
                        <a:latin typeface="Arial"/>
                      </a:endParaRPr>
                    </a:p>
                  </a:txBody>
                  <a:tcPr marL="8820" marR="8820" marT="8820" marB="0"/>
                </a:tc>
                <a:tc>
                  <a:txBody>
                    <a:bodyPr/>
                    <a:lstStyle/>
                    <a:p>
                      <a:pPr algn="r" fontAlgn="b"/>
                      <a:r>
                        <a:rPr lang="lv-LV" sz="1200" u="none" strike="noStrike">
                          <a:effectLst/>
                        </a:rPr>
                        <a:t>10,7</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dirty="0">
                          <a:effectLst/>
                        </a:rPr>
                        <a:t>8,0</a:t>
                      </a:r>
                      <a:endParaRPr lang="lv-LV" sz="1200" b="0" i="0" u="none" strike="noStrike" dirty="0">
                        <a:solidFill>
                          <a:srgbClr val="000000"/>
                        </a:solidFill>
                        <a:effectLst/>
                        <a:latin typeface="Calibri"/>
                      </a:endParaRPr>
                    </a:p>
                  </a:txBody>
                  <a:tcPr marL="8820" marR="8820" marT="8820" marB="0" anchor="b"/>
                </a:tc>
                <a:tc>
                  <a:txBody>
                    <a:bodyPr/>
                    <a:lstStyle/>
                    <a:p>
                      <a:pPr algn="r" fontAlgn="b"/>
                      <a:r>
                        <a:rPr lang="lv-LV" sz="1200" u="none" strike="noStrike" dirty="0">
                          <a:effectLst/>
                        </a:rPr>
                        <a:t>4,0</a:t>
                      </a:r>
                      <a:endParaRPr lang="lv-LV" sz="1200" b="0" i="0" u="none" strike="noStrike" dirty="0">
                        <a:solidFill>
                          <a:srgbClr val="000000"/>
                        </a:solidFill>
                        <a:effectLst/>
                        <a:latin typeface="Calibri"/>
                      </a:endParaRPr>
                    </a:p>
                  </a:txBody>
                  <a:tcPr marL="8820" marR="8820" marT="8820" marB="0" anchor="b"/>
                </a:tc>
                <a:tc>
                  <a:txBody>
                    <a:bodyPr/>
                    <a:lstStyle/>
                    <a:p>
                      <a:pPr algn="r" fontAlgn="b"/>
                      <a:r>
                        <a:rPr lang="lv-LV" sz="1200" u="none" strike="noStrike" dirty="0">
                          <a:effectLst/>
                        </a:rPr>
                        <a:t>3,2</a:t>
                      </a:r>
                      <a:endParaRPr lang="lv-LV" sz="1200" b="0" i="0" u="none" strike="noStrike" dirty="0">
                        <a:solidFill>
                          <a:srgbClr val="000000"/>
                        </a:solidFill>
                        <a:effectLst/>
                        <a:latin typeface="Calibri"/>
                      </a:endParaRPr>
                    </a:p>
                  </a:txBody>
                  <a:tcPr marL="8820" marR="8820" marT="8820" marB="0" anchor="b"/>
                </a:tc>
                <a:tc>
                  <a:txBody>
                    <a:bodyPr/>
                    <a:lstStyle/>
                    <a:p>
                      <a:pPr algn="r" fontAlgn="b"/>
                      <a:r>
                        <a:rPr lang="lv-LV" sz="1200" u="none" strike="noStrike" dirty="0">
                          <a:effectLst/>
                        </a:rPr>
                        <a:t>1,8</a:t>
                      </a:r>
                      <a:endParaRPr lang="lv-LV" sz="1200" b="0" i="0" u="none" strike="noStrike" dirty="0">
                        <a:solidFill>
                          <a:srgbClr val="000000"/>
                        </a:solidFill>
                        <a:effectLst/>
                        <a:latin typeface="Calibri"/>
                      </a:endParaRPr>
                    </a:p>
                  </a:txBody>
                  <a:tcPr marL="8820" marR="8820" marT="8820" marB="0" anchor="b"/>
                </a:tc>
              </a:tr>
              <a:tr h="255933">
                <a:tc rowSpan="3">
                  <a:txBody>
                    <a:bodyPr/>
                    <a:lstStyle/>
                    <a:p>
                      <a:pPr algn="l" fontAlgn="t"/>
                      <a:r>
                        <a:rPr lang="lv-LV" sz="1200" u="none" strike="noStrike">
                          <a:effectLst/>
                        </a:rPr>
                        <a:t>Vai esat balsojis/-usi pašvaldību vēlēšanās mītnes valstī?</a:t>
                      </a:r>
                      <a:endParaRPr lang="lv-LV" sz="1200" b="0" i="0" u="none" strike="noStrike">
                        <a:solidFill>
                          <a:srgbClr val="000000"/>
                        </a:solidFill>
                        <a:effectLst/>
                        <a:latin typeface="Arial"/>
                      </a:endParaRPr>
                    </a:p>
                  </a:txBody>
                  <a:tcPr marL="8820" marR="8820" marT="8820" marB="0"/>
                </a:tc>
                <a:tc>
                  <a:txBody>
                    <a:bodyPr/>
                    <a:lstStyle/>
                    <a:p>
                      <a:pPr algn="l" fontAlgn="t"/>
                      <a:r>
                        <a:rPr lang="lv-LV" sz="1200" u="none" strike="noStrike">
                          <a:effectLst/>
                        </a:rPr>
                        <a:t>Jā</a:t>
                      </a:r>
                      <a:endParaRPr lang="lv-LV" sz="1200" b="0" i="0" u="none" strike="noStrike">
                        <a:solidFill>
                          <a:srgbClr val="000000"/>
                        </a:solidFill>
                        <a:effectLst/>
                        <a:latin typeface="Arial"/>
                      </a:endParaRPr>
                    </a:p>
                  </a:txBody>
                  <a:tcPr marL="8820" marR="8820" marT="8820" marB="0"/>
                </a:tc>
                <a:tc>
                  <a:txBody>
                    <a:bodyPr/>
                    <a:lstStyle/>
                    <a:p>
                      <a:pPr algn="r" fontAlgn="b"/>
                      <a:r>
                        <a:rPr lang="lv-LV" sz="1200" b="1" u="none" strike="noStrike" dirty="0">
                          <a:effectLst/>
                        </a:rPr>
                        <a:t>78,7</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61,8</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44,9</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32,9</a:t>
                      </a:r>
                      <a:endParaRPr lang="lv-LV" sz="1200" b="1" i="0" u="none" strike="noStrike" dirty="0">
                        <a:solidFill>
                          <a:srgbClr val="000000"/>
                        </a:solidFill>
                        <a:effectLst/>
                        <a:latin typeface="Calibri"/>
                      </a:endParaRPr>
                    </a:p>
                  </a:txBody>
                  <a:tcPr marL="8820" marR="8820" marT="8820" marB="0" anchor="b"/>
                </a:tc>
                <a:tc>
                  <a:txBody>
                    <a:bodyPr/>
                    <a:lstStyle/>
                    <a:p>
                      <a:pPr algn="r" fontAlgn="b"/>
                      <a:r>
                        <a:rPr lang="lv-LV" sz="1200" b="1" u="none" strike="noStrike" dirty="0">
                          <a:effectLst/>
                        </a:rPr>
                        <a:t>18,3</a:t>
                      </a:r>
                      <a:endParaRPr lang="lv-LV" sz="1200" b="1" i="0" u="none" strike="noStrike" dirty="0">
                        <a:solidFill>
                          <a:srgbClr val="000000"/>
                        </a:solidFill>
                        <a:effectLst/>
                        <a:latin typeface="Calibri"/>
                      </a:endParaRPr>
                    </a:p>
                  </a:txBody>
                  <a:tcPr marL="8820" marR="8820" marT="8820" marB="0" anchor="b"/>
                </a:tc>
              </a:tr>
              <a:tr h="255933">
                <a:tc vMerge="1">
                  <a:txBody>
                    <a:bodyPr/>
                    <a:lstStyle/>
                    <a:p>
                      <a:endParaRPr lang="lv-LV"/>
                    </a:p>
                  </a:txBody>
                  <a:tcPr/>
                </a:tc>
                <a:tc>
                  <a:txBody>
                    <a:bodyPr/>
                    <a:lstStyle/>
                    <a:p>
                      <a:pPr algn="l" fontAlgn="t"/>
                      <a:r>
                        <a:rPr lang="lv-LV" sz="1200" u="none" strike="noStrike">
                          <a:effectLst/>
                        </a:rPr>
                        <a:t>Nē</a:t>
                      </a:r>
                      <a:endParaRPr lang="lv-LV" sz="1200" b="0" i="0" u="none" strike="noStrike">
                        <a:solidFill>
                          <a:srgbClr val="000000"/>
                        </a:solidFill>
                        <a:effectLst/>
                        <a:latin typeface="Arial"/>
                      </a:endParaRPr>
                    </a:p>
                  </a:txBody>
                  <a:tcPr marL="8820" marR="8820" marT="8820" marB="0"/>
                </a:tc>
                <a:tc>
                  <a:txBody>
                    <a:bodyPr/>
                    <a:lstStyle/>
                    <a:p>
                      <a:pPr algn="r" fontAlgn="b"/>
                      <a:r>
                        <a:rPr lang="lv-LV" sz="1200" u="none" strike="noStrike">
                          <a:effectLst/>
                        </a:rPr>
                        <a:t>20,5</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37,0</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53,7</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65,5</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80,6</a:t>
                      </a:r>
                      <a:endParaRPr lang="lv-LV" sz="1200" b="0" i="0" u="none" strike="noStrike">
                        <a:solidFill>
                          <a:srgbClr val="000000"/>
                        </a:solidFill>
                        <a:effectLst/>
                        <a:latin typeface="Calibri"/>
                      </a:endParaRPr>
                    </a:p>
                  </a:txBody>
                  <a:tcPr marL="8820" marR="8820" marT="8820" marB="0" anchor="b"/>
                </a:tc>
              </a:tr>
              <a:tr h="500090">
                <a:tc vMerge="1">
                  <a:txBody>
                    <a:bodyPr/>
                    <a:lstStyle/>
                    <a:p>
                      <a:endParaRPr lang="lv-LV"/>
                    </a:p>
                  </a:txBody>
                  <a:tcPr/>
                </a:tc>
                <a:tc>
                  <a:txBody>
                    <a:bodyPr/>
                    <a:lstStyle/>
                    <a:p>
                      <a:pPr algn="l" fontAlgn="t"/>
                      <a:r>
                        <a:rPr lang="lv-LV" sz="1200" u="none" strike="noStrike" dirty="0">
                          <a:effectLst/>
                        </a:rPr>
                        <a:t>Grūti </a:t>
                      </a:r>
                      <a:r>
                        <a:rPr lang="lv-LV" sz="1200" u="none" strike="noStrike" dirty="0" smtClean="0">
                          <a:effectLst/>
                        </a:rPr>
                        <a:t>pateikt, neatceros</a:t>
                      </a:r>
                      <a:endParaRPr lang="lv-LV" sz="1200" b="0" i="0" u="none" strike="noStrike" dirty="0">
                        <a:solidFill>
                          <a:srgbClr val="000000"/>
                        </a:solidFill>
                        <a:effectLst/>
                        <a:latin typeface="Arial"/>
                      </a:endParaRPr>
                    </a:p>
                  </a:txBody>
                  <a:tcPr marL="8820" marR="8820" marT="8820" marB="0"/>
                </a:tc>
                <a:tc>
                  <a:txBody>
                    <a:bodyPr/>
                    <a:lstStyle/>
                    <a:p>
                      <a:pPr algn="r" fontAlgn="b"/>
                      <a:r>
                        <a:rPr lang="lv-LV" sz="1200" u="none" strike="noStrike">
                          <a:effectLst/>
                        </a:rPr>
                        <a:t>0,8</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1,3</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1,3</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a:effectLst/>
                        </a:rPr>
                        <a:t>1,6</a:t>
                      </a:r>
                      <a:endParaRPr lang="lv-LV" sz="1200" b="0" i="0" u="none" strike="noStrike">
                        <a:solidFill>
                          <a:srgbClr val="000000"/>
                        </a:solidFill>
                        <a:effectLst/>
                        <a:latin typeface="Calibri"/>
                      </a:endParaRPr>
                    </a:p>
                  </a:txBody>
                  <a:tcPr marL="8820" marR="8820" marT="8820" marB="0" anchor="b"/>
                </a:tc>
                <a:tc>
                  <a:txBody>
                    <a:bodyPr/>
                    <a:lstStyle/>
                    <a:p>
                      <a:pPr algn="r" fontAlgn="b"/>
                      <a:r>
                        <a:rPr lang="lv-LV" sz="1200" u="none" strike="noStrike" dirty="0">
                          <a:effectLst/>
                        </a:rPr>
                        <a:t>1,1</a:t>
                      </a:r>
                      <a:endParaRPr lang="lv-LV" sz="1200" b="0" i="0" u="none" strike="noStrike" dirty="0">
                        <a:solidFill>
                          <a:srgbClr val="000000"/>
                        </a:solidFill>
                        <a:effectLst/>
                        <a:latin typeface="Calibri"/>
                      </a:endParaRPr>
                    </a:p>
                  </a:txBody>
                  <a:tcPr marL="8820" marR="8820" marT="8820" marB="0" anchor="b"/>
                </a:tc>
              </a:tr>
            </a:tbl>
          </a:graphicData>
        </a:graphic>
      </p:graphicFrame>
    </p:spTree>
    <p:extLst>
      <p:ext uri="{BB962C8B-B14F-4D97-AF65-F5344CB8AC3E}">
        <p14:creationId xmlns:p14="http://schemas.microsoft.com/office/powerpoint/2010/main" val="275181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Iesaiste mītnes zemes </a:t>
            </a:r>
            <a:r>
              <a:rPr lang="lv-LV" dirty="0" smtClean="0"/>
              <a:t>sabiedriskajā dzīvē</a:t>
            </a:r>
            <a:endParaRPr lang="lv-LV" dirty="0"/>
          </a:p>
        </p:txBody>
      </p:sp>
      <p:sp>
        <p:nvSpPr>
          <p:cNvPr id="4" name="Satura vietturis 5"/>
          <p:cNvSpPr>
            <a:spLocks noGrp="1"/>
          </p:cNvSpPr>
          <p:nvPr>
            <p:ph idx="1"/>
          </p:nvPr>
        </p:nvSpPr>
        <p:spPr>
          <a:xfrm>
            <a:off x="1097280" y="1845734"/>
            <a:ext cx="6065520" cy="4023360"/>
          </a:xfrm>
        </p:spPr>
        <p:txBody>
          <a:bodyPr>
            <a:noAutofit/>
          </a:bodyPr>
          <a:lstStyle/>
          <a:p>
            <a:pPr marL="457200" indent="-457200">
              <a:lnSpc>
                <a:spcPct val="120000"/>
              </a:lnSpc>
              <a:spcBef>
                <a:spcPts val="0"/>
              </a:spcBef>
              <a:spcAft>
                <a:spcPts val="0"/>
              </a:spcAft>
              <a:buFont typeface="+mj-lt"/>
              <a:buAutoNum type="arabicPeriod"/>
            </a:pPr>
            <a:r>
              <a:rPr lang="lv-LV" sz="1800" b="1" dirty="0" smtClean="0"/>
              <a:t>Ziedošana</a:t>
            </a:r>
            <a:r>
              <a:rPr lang="lv-LV" sz="1800" dirty="0" smtClean="0"/>
              <a:t> </a:t>
            </a:r>
            <a:r>
              <a:rPr lang="lv-LV" sz="1800" dirty="0"/>
              <a:t>mītnes zemes vai citas zemes, izņemot Latviju, </a:t>
            </a:r>
            <a:r>
              <a:rPr lang="lv-LV" sz="1800" dirty="0" smtClean="0"/>
              <a:t>mērķim </a:t>
            </a:r>
            <a:r>
              <a:rPr lang="lv-LV" sz="1800" dirty="0"/>
              <a:t>12 mēn.laikā</a:t>
            </a:r>
            <a:r>
              <a:rPr lang="lv-LV" sz="1800" dirty="0" smtClean="0"/>
              <a:t> </a:t>
            </a:r>
            <a:r>
              <a:rPr lang="lv-LV" sz="1800" dirty="0"/>
              <a:t>(31</a:t>
            </a:r>
            <a:r>
              <a:rPr lang="lv-LV" sz="1800" dirty="0" smtClean="0"/>
              <a:t>)</a:t>
            </a:r>
          </a:p>
          <a:p>
            <a:pPr marL="457200" indent="-457200">
              <a:lnSpc>
                <a:spcPct val="120000"/>
              </a:lnSpc>
              <a:spcBef>
                <a:spcPts val="0"/>
              </a:spcBef>
              <a:spcAft>
                <a:spcPts val="0"/>
              </a:spcAft>
              <a:buFont typeface="+mj-lt"/>
              <a:buAutoNum type="arabicPeriod"/>
            </a:pPr>
            <a:r>
              <a:rPr lang="lv-LV" sz="1800" b="1" dirty="0"/>
              <a:t>Brīvprātīgais darbs </a:t>
            </a:r>
            <a:r>
              <a:rPr lang="lv-LV" sz="1800" dirty="0"/>
              <a:t>mītnes </a:t>
            </a:r>
            <a:r>
              <a:rPr lang="lv-LV" sz="1800" dirty="0" smtClean="0"/>
              <a:t>zemē </a:t>
            </a:r>
            <a:r>
              <a:rPr lang="lv-LV" sz="1800" dirty="0"/>
              <a:t>12 mēn.laikā</a:t>
            </a:r>
            <a:r>
              <a:rPr lang="lv-LV" sz="1800" dirty="0" smtClean="0"/>
              <a:t> </a:t>
            </a:r>
            <a:r>
              <a:rPr lang="lv-LV" sz="1800" dirty="0"/>
              <a:t>(19)</a:t>
            </a:r>
          </a:p>
          <a:p>
            <a:pPr marL="457200" indent="-457200">
              <a:lnSpc>
                <a:spcPct val="120000"/>
              </a:lnSpc>
              <a:spcBef>
                <a:spcPts val="0"/>
              </a:spcBef>
              <a:spcAft>
                <a:spcPts val="0"/>
              </a:spcAft>
              <a:buFont typeface="+mj-lt"/>
              <a:buAutoNum type="arabicPeriod"/>
            </a:pPr>
            <a:r>
              <a:rPr lang="lv-LV" sz="1800" dirty="0"/>
              <a:t>Piedalīšanās </a:t>
            </a:r>
            <a:r>
              <a:rPr lang="lv-LV" sz="1800" b="1" dirty="0"/>
              <a:t>talkā</a:t>
            </a:r>
            <a:r>
              <a:rPr lang="lv-LV" sz="1800" dirty="0"/>
              <a:t> vai kopienas aktivitātēs mītnes </a:t>
            </a:r>
            <a:r>
              <a:rPr lang="lv-LV" sz="1800" dirty="0" smtClean="0"/>
              <a:t>zemē </a:t>
            </a:r>
            <a:r>
              <a:rPr lang="lv-LV" sz="1800" dirty="0"/>
              <a:t>12 mēn.laikā</a:t>
            </a:r>
            <a:r>
              <a:rPr lang="lv-LV" sz="1800" dirty="0" smtClean="0"/>
              <a:t> </a:t>
            </a:r>
            <a:r>
              <a:rPr lang="lv-LV" sz="1800" dirty="0"/>
              <a:t>(8)</a:t>
            </a:r>
          </a:p>
          <a:p>
            <a:pPr marL="457200" indent="-457200">
              <a:lnSpc>
                <a:spcPct val="120000"/>
              </a:lnSpc>
              <a:spcBef>
                <a:spcPts val="0"/>
              </a:spcBef>
              <a:spcAft>
                <a:spcPts val="0"/>
              </a:spcAft>
              <a:buFont typeface="+mj-lt"/>
              <a:buAutoNum type="arabicPeriod"/>
            </a:pPr>
            <a:r>
              <a:rPr lang="lv-LV" sz="1800" dirty="0" smtClean="0"/>
              <a:t>Iesaistīšanās 12 dažādās </a:t>
            </a:r>
            <a:r>
              <a:rPr lang="lv-LV" sz="1800" b="1" dirty="0" smtClean="0"/>
              <a:t>organizācijās</a:t>
            </a:r>
            <a:r>
              <a:rPr lang="lv-LV" sz="1800" dirty="0" smtClean="0"/>
              <a:t> un apvienībās mītnes zemē:</a:t>
            </a:r>
          </a:p>
          <a:p>
            <a:pPr marL="749808" lvl="1" indent="-457200">
              <a:lnSpc>
                <a:spcPct val="120000"/>
              </a:lnSpc>
              <a:spcBef>
                <a:spcPts val="0"/>
              </a:spcBef>
              <a:spcAft>
                <a:spcPts val="0"/>
              </a:spcAft>
            </a:pPr>
            <a:r>
              <a:rPr lang="lv-LV" sz="1600" dirty="0" smtClean="0"/>
              <a:t>kultūras </a:t>
            </a:r>
            <a:r>
              <a:rPr lang="lv-LV" sz="1600" dirty="0"/>
              <a:t>vai atpūtas organizācija (8); r</a:t>
            </a:r>
            <a:r>
              <a:rPr lang="lv-LV" sz="1600" dirty="0" smtClean="0"/>
              <a:t>eliģiskā </a:t>
            </a:r>
            <a:r>
              <a:rPr lang="lv-LV" sz="1600" dirty="0"/>
              <a:t>vai baznīcas organizācija (8); </a:t>
            </a:r>
            <a:r>
              <a:rPr lang="lv-LV" sz="1600" dirty="0" smtClean="0"/>
              <a:t>arodbiedrība (7); sporta </a:t>
            </a:r>
            <a:r>
              <a:rPr lang="lv-LV" sz="1600" dirty="0"/>
              <a:t>organizācija (6); </a:t>
            </a:r>
            <a:r>
              <a:rPr lang="lv-LV" sz="1600" dirty="0" smtClean="0"/>
              <a:t>pētniecības </a:t>
            </a:r>
            <a:r>
              <a:rPr lang="lv-LV" sz="1600" dirty="0"/>
              <a:t>un izglītības organizācija (4) </a:t>
            </a:r>
            <a:r>
              <a:rPr lang="lv-LV" sz="1600" dirty="0" smtClean="0"/>
              <a:t>; s</a:t>
            </a:r>
            <a:r>
              <a:rPr lang="es-ES" sz="1600" dirty="0" err="1" smtClean="0"/>
              <a:t>ociālā</a:t>
            </a:r>
            <a:r>
              <a:rPr lang="es-ES" sz="1600" dirty="0" smtClean="0"/>
              <a:t> </a:t>
            </a:r>
            <a:r>
              <a:rPr lang="es-ES" sz="1600" dirty="0" err="1"/>
              <a:t>atbalsta</a:t>
            </a:r>
            <a:r>
              <a:rPr lang="es-ES" sz="1600" dirty="0"/>
              <a:t> </a:t>
            </a:r>
            <a:r>
              <a:rPr lang="es-ES" sz="1600" dirty="0" smtClean="0"/>
              <a:t>un </a:t>
            </a:r>
            <a:r>
              <a:rPr lang="es-ES" sz="1600" dirty="0" err="1" smtClean="0"/>
              <a:t>palīdzības</a:t>
            </a:r>
            <a:r>
              <a:rPr lang="es-ES" sz="1600" dirty="0" smtClean="0"/>
              <a:t> </a:t>
            </a:r>
            <a:r>
              <a:rPr lang="es-ES" sz="1600" dirty="0" err="1" smtClean="0"/>
              <a:t>organizācija</a:t>
            </a:r>
            <a:r>
              <a:rPr lang="lv-LV" sz="1600" dirty="0" smtClean="0"/>
              <a:t> (3</a:t>
            </a:r>
            <a:r>
              <a:rPr lang="lv-LV" sz="1600" dirty="0"/>
              <a:t>) </a:t>
            </a:r>
            <a:r>
              <a:rPr lang="lv-LV" sz="1600" dirty="0" smtClean="0"/>
              <a:t>u.c.</a:t>
            </a:r>
            <a:endParaRPr lang="lv-LV" sz="1600" dirty="0"/>
          </a:p>
          <a:p>
            <a:pPr marL="457200" indent="-457200">
              <a:lnSpc>
                <a:spcPct val="120000"/>
              </a:lnSpc>
              <a:spcBef>
                <a:spcPts val="0"/>
              </a:spcBef>
              <a:spcAft>
                <a:spcPts val="0"/>
              </a:spcAft>
              <a:buFont typeface="+mj-lt"/>
              <a:buAutoNum type="arabicPeriod"/>
            </a:pPr>
            <a:r>
              <a:rPr lang="lv-LV" sz="1800" dirty="0" smtClean="0"/>
              <a:t>Iesaistīšanās 5 dažādās mītnes </a:t>
            </a:r>
            <a:r>
              <a:rPr lang="lv-LV" sz="1800" dirty="0"/>
              <a:t>zemes </a:t>
            </a:r>
            <a:r>
              <a:rPr lang="lv-LV" sz="1800" b="1" dirty="0"/>
              <a:t>padomēs </a:t>
            </a:r>
            <a:endParaRPr lang="lv-LV" sz="1800" b="1" dirty="0" smtClean="0"/>
          </a:p>
          <a:p>
            <a:pPr marL="749808" lvl="1" indent="-457200">
              <a:lnSpc>
                <a:spcPct val="120000"/>
              </a:lnSpc>
              <a:spcBef>
                <a:spcPts val="0"/>
              </a:spcBef>
              <a:spcAft>
                <a:spcPts val="0"/>
              </a:spcAft>
            </a:pPr>
            <a:r>
              <a:rPr lang="lv-LV" sz="1600" dirty="0"/>
              <a:t>skolas vecāku padomē (4), studentu </a:t>
            </a:r>
            <a:r>
              <a:rPr lang="lv-LV" sz="1600" dirty="0" smtClean="0"/>
              <a:t>pašpārvaldē </a:t>
            </a:r>
            <a:r>
              <a:rPr lang="lv-LV" sz="1600" dirty="0"/>
              <a:t>(2</a:t>
            </a:r>
            <a:r>
              <a:rPr lang="lv-LV" sz="1600" dirty="0" smtClean="0"/>
              <a:t>); iedzīvotāju </a:t>
            </a:r>
            <a:r>
              <a:rPr lang="lv-LV" sz="1600" dirty="0"/>
              <a:t>rīcības </a:t>
            </a:r>
            <a:r>
              <a:rPr lang="lv-LV" sz="1600" dirty="0" smtClean="0"/>
              <a:t>komitejās (2), draudzes padomē </a:t>
            </a:r>
            <a:r>
              <a:rPr lang="lv-LV" sz="1600" dirty="0"/>
              <a:t>(</a:t>
            </a:r>
            <a:r>
              <a:rPr lang="lv-LV" sz="1600" dirty="0" smtClean="0"/>
              <a:t>2), citā komitejā (4</a:t>
            </a:r>
            <a:r>
              <a:rPr lang="lv-LV" sz="1600" dirty="0"/>
              <a:t>)</a:t>
            </a:r>
          </a:p>
          <a:p>
            <a:pPr marL="457200" indent="-457200">
              <a:lnSpc>
                <a:spcPct val="120000"/>
              </a:lnSpc>
              <a:spcBef>
                <a:spcPts val="0"/>
              </a:spcBef>
              <a:spcAft>
                <a:spcPts val="0"/>
              </a:spcAft>
              <a:buFont typeface="+mj-lt"/>
              <a:buAutoNum type="arabicPeriod"/>
            </a:pPr>
            <a:endParaRPr lang="lv-LV" sz="1800" dirty="0" smtClean="0"/>
          </a:p>
          <a:p>
            <a:pPr marL="457200" indent="-457200">
              <a:buFont typeface="+mj-lt"/>
              <a:buAutoNum type="arabicPeriod"/>
            </a:pPr>
            <a:endParaRPr lang="lv-LV" sz="1800" dirty="0"/>
          </a:p>
          <a:p>
            <a:pPr marL="457200" indent="-457200">
              <a:buFont typeface="+mj-lt"/>
              <a:buAutoNum type="arabicPeriod"/>
            </a:pPr>
            <a:endParaRPr lang="lv-LV" sz="1800" dirty="0" smtClean="0"/>
          </a:p>
          <a:p>
            <a:pPr marL="457200" indent="-457200">
              <a:buFont typeface="+mj-lt"/>
              <a:buAutoNum type="arabicPeriod"/>
            </a:pPr>
            <a:endParaRPr lang="lv-LV" sz="1800" dirty="0" smtClean="0"/>
          </a:p>
          <a:p>
            <a:endParaRPr lang="lv-LV"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2063" y="2185988"/>
            <a:ext cx="28098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63" y="4238692"/>
            <a:ext cx="2809875" cy="181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329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Kopējā aktivitāte mītnes zemē</a:t>
            </a:r>
            <a:endParaRPr lang="lv-LV" dirty="0"/>
          </a:p>
        </p:txBody>
      </p:sp>
      <p:pic>
        <p:nvPicPr>
          <p:cNvPr id="4"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4300" y="1841500"/>
            <a:ext cx="6616700" cy="4394200"/>
          </a:xfrm>
          <a:prstGeom prst="rect">
            <a:avLst/>
          </a:prstGeom>
          <a:noFill/>
          <a:ln>
            <a:noFill/>
          </a:ln>
        </p:spPr>
      </p:pic>
      <p:sp>
        <p:nvSpPr>
          <p:cNvPr id="5" name="TextBox 4"/>
          <p:cNvSpPr txBox="1"/>
          <p:nvPr/>
        </p:nvSpPr>
        <p:spPr>
          <a:xfrm>
            <a:off x="6503290" y="2165122"/>
            <a:ext cx="2271519" cy="307777"/>
          </a:xfrm>
          <a:prstGeom prst="rect">
            <a:avLst/>
          </a:prstGeom>
          <a:noFill/>
        </p:spPr>
        <p:txBody>
          <a:bodyPr wrap="none" rtlCol="0">
            <a:spAutoFit/>
          </a:bodyPr>
          <a:lstStyle/>
          <a:p>
            <a:r>
              <a:rPr lang="lv-LV" sz="1400" dirty="0" smtClean="0"/>
              <a:t>Vidēji: 1,3 aktivitātes (no 27)</a:t>
            </a:r>
            <a:endParaRPr lang="lv-LV" sz="1400" dirty="0"/>
          </a:p>
        </p:txBody>
      </p:sp>
      <p:sp>
        <p:nvSpPr>
          <p:cNvPr id="3" name="TextBox 2"/>
          <p:cNvSpPr txBox="1"/>
          <p:nvPr/>
        </p:nvSpPr>
        <p:spPr>
          <a:xfrm>
            <a:off x="10134601" y="2870220"/>
            <a:ext cx="1689100" cy="2031325"/>
          </a:xfrm>
          <a:prstGeom prst="rect">
            <a:avLst/>
          </a:prstGeom>
          <a:noFill/>
        </p:spPr>
        <p:txBody>
          <a:bodyPr wrap="square" rtlCol="0">
            <a:spAutoFit/>
          </a:bodyPr>
          <a:lstStyle/>
          <a:p>
            <a:r>
              <a:rPr lang="lv-LV" dirty="0" smtClean="0"/>
              <a:t>35% nav piedalījušies nevienā </a:t>
            </a:r>
          </a:p>
          <a:p>
            <a:r>
              <a:rPr lang="lv-LV" dirty="0" smtClean="0"/>
              <a:t>mītnes zemes sabiedriski-politiskā aktivitātē</a:t>
            </a:r>
            <a:endParaRPr lang="lv-LV" dirty="0"/>
          </a:p>
        </p:txBody>
      </p:sp>
    </p:spTree>
    <p:extLst>
      <p:ext uri="{BB962C8B-B14F-4D97-AF65-F5344CB8AC3E}">
        <p14:creationId xmlns:p14="http://schemas.microsoft.com/office/powerpoint/2010/main" val="3546561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3900" y="286603"/>
            <a:ext cx="11468100" cy="1450757"/>
          </a:xfrm>
        </p:spPr>
        <p:txBody>
          <a:bodyPr/>
          <a:lstStyle/>
          <a:p>
            <a:r>
              <a:rPr lang="lv-LV" dirty="0" smtClean="0"/>
              <a:t>Vai ārzemēs dzīvojošie seko ziņām par Latviju?</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8185396"/>
              </p:ext>
            </p:extLst>
          </p:nvPr>
        </p:nvGraphicFramePr>
        <p:xfrm>
          <a:off x="1625600" y="2222501"/>
          <a:ext cx="8064500" cy="371316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H="1" flipV="1">
            <a:off x="6769100" y="3886200"/>
            <a:ext cx="508000" cy="431800"/>
          </a:xfrm>
          <a:prstGeom prst="straightConnector1">
            <a:avLst/>
          </a:prstGeom>
          <a:ln w="38100">
            <a:solidFill>
              <a:srgbClr val="E48B0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04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3900" y="122428"/>
            <a:ext cx="8291264" cy="1650512"/>
          </a:xfrm>
        </p:spPr>
        <p:txBody>
          <a:bodyPr>
            <a:normAutofit/>
          </a:bodyPr>
          <a:lstStyle/>
          <a:p>
            <a:r>
              <a:rPr lang="lv-LV" dirty="0" smtClean="0"/>
              <a:t>Vai seko līdzi ziņām un ierakstiem sociālajos medijos, ko sniedz...</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7389421"/>
              </p:ext>
            </p:extLst>
          </p:nvPr>
        </p:nvGraphicFramePr>
        <p:xfrm>
          <a:off x="2006600" y="2044700"/>
          <a:ext cx="7825854" cy="411544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a:xfrm flipH="1">
            <a:off x="7975600" y="4203700"/>
            <a:ext cx="711200" cy="584200"/>
          </a:xfrm>
          <a:prstGeom prst="straightConnector1">
            <a:avLst/>
          </a:prstGeom>
          <a:ln w="38100">
            <a:solidFill>
              <a:srgbClr val="E48B0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67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Iesaiste </a:t>
            </a:r>
            <a:r>
              <a:rPr lang="lv-LV" dirty="0" smtClean="0"/>
              <a:t>Latvijas politiskajā </a:t>
            </a:r>
            <a:r>
              <a:rPr lang="lv-LV" dirty="0"/>
              <a:t>dzīvē</a:t>
            </a:r>
          </a:p>
        </p:txBody>
      </p:sp>
      <p:sp>
        <p:nvSpPr>
          <p:cNvPr id="3" name="Satura vietturis 2"/>
          <p:cNvSpPr>
            <a:spLocks noGrp="1"/>
          </p:cNvSpPr>
          <p:nvPr>
            <p:ph idx="1"/>
          </p:nvPr>
        </p:nvSpPr>
        <p:spPr>
          <a:xfrm>
            <a:off x="1097280" y="1845734"/>
            <a:ext cx="6662420" cy="4555066"/>
          </a:xfrm>
        </p:spPr>
        <p:txBody>
          <a:bodyPr>
            <a:noAutofit/>
          </a:bodyPr>
          <a:lstStyle/>
          <a:p>
            <a:pPr marL="457200" indent="-457200">
              <a:lnSpc>
                <a:spcPct val="100000"/>
              </a:lnSpc>
              <a:spcBef>
                <a:spcPts val="0"/>
              </a:spcBef>
              <a:buFont typeface="+mj-lt"/>
              <a:buAutoNum type="arabicPeriod"/>
            </a:pPr>
            <a:r>
              <a:rPr lang="lv-LV" sz="1800" b="1" dirty="0"/>
              <a:t>Balsošana</a:t>
            </a:r>
            <a:r>
              <a:rPr lang="lv-LV" sz="1800" dirty="0"/>
              <a:t> pēdējās Latvijas parlamenta vēlēšanās (54)</a:t>
            </a:r>
          </a:p>
          <a:p>
            <a:pPr marL="457200" indent="-457200">
              <a:lnSpc>
                <a:spcPct val="100000"/>
              </a:lnSpc>
              <a:spcBef>
                <a:spcPts val="0"/>
              </a:spcBef>
              <a:buFont typeface="+mj-lt"/>
              <a:buAutoNum type="arabicPeriod"/>
            </a:pPr>
            <a:r>
              <a:rPr lang="lv-LV" sz="1800" b="1" dirty="0" smtClean="0"/>
              <a:t>Parakstīja</a:t>
            </a:r>
            <a:r>
              <a:rPr lang="lv-LV" sz="1800" dirty="0" smtClean="0"/>
              <a:t> kādu no iniciatīvām</a:t>
            </a:r>
            <a:r>
              <a:rPr lang="lv-LV" sz="1800" dirty="0"/>
              <a:t>, kas ir atspoguļota portālā </a:t>
            </a:r>
            <a:r>
              <a:rPr lang="lv-LV" sz="1800" b="1" dirty="0" smtClean="0">
                <a:hlinkClick r:id="rId2"/>
              </a:rPr>
              <a:t>www.manabalss.lv</a:t>
            </a:r>
            <a:r>
              <a:rPr lang="lv-LV" sz="1800" dirty="0" smtClean="0"/>
              <a:t> (32) </a:t>
            </a:r>
            <a:endParaRPr lang="lv-LV" sz="1800" dirty="0"/>
          </a:p>
          <a:p>
            <a:pPr marL="457200" indent="-457200">
              <a:lnSpc>
                <a:spcPct val="100000"/>
              </a:lnSpc>
              <a:spcBef>
                <a:spcPts val="0"/>
              </a:spcBef>
              <a:buFont typeface="+mj-lt"/>
              <a:buAutoNum type="arabicPeriod"/>
            </a:pPr>
            <a:r>
              <a:rPr lang="lv-LV" sz="1800" b="1" dirty="0" smtClean="0"/>
              <a:t>Ievietoja </a:t>
            </a:r>
            <a:r>
              <a:rPr lang="lv-LV" sz="1800" b="1" dirty="0"/>
              <a:t>iniciatīvu </a:t>
            </a:r>
            <a:r>
              <a:rPr lang="lv-LV" sz="1800" dirty="0"/>
              <a:t>diskusijām portālā </a:t>
            </a:r>
            <a:r>
              <a:rPr lang="lv-LV" sz="1800" dirty="0" smtClean="0">
                <a:hlinkClick r:id="rId2"/>
              </a:rPr>
              <a:t>www.manabalss.lv</a:t>
            </a:r>
            <a:r>
              <a:rPr lang="lv-LV" sz="1800" dirty="0" smtClean="0"/>
              <a:t> (2)</a:t>
            </a:r>
            <a:endParaRPr lang="lv-LV" sz="1800" dirty="0"/>
          </a:p>
          <a:p>
            <a:pPr marL="457200" indent="-457200">
              <a:lnSpc>
                <a:spcPct val="100000"/>
              </a:lnSpc>
              <a:spcBef>
                <a:spcPts val="0"/>
              </a:spcBef>
              <a:buFont typeface="+mj-lt"/>
              <a:buAutoNum type="arabicPeriod"/>
            </a:pPr>
            <a:r>
              <a:rPr lang="lv-LV" sz="1800" dirty="0"/>
              <a:t>Tikās un </a:t>
            </a:r>
            <a:r>
              <a:rPr lang="lv-LV" sz="1800" b="1" dirty="0"/>
              <a:t>apspriedās ar Latvijas diasporas pārstāvjiem</a:t>
            </a:r>
            <a:r>
              <a:rPr lang="lv-LV" sz="1800" dirty="0"/>
              <a:t>/ organizācijām, lai definētu un aizstāvētu Latvijas diasporas intereses (13)</a:t>
            </a:r>
          </a:p>
          <a:p>
            <a:pPr marL="457200" indent="-457200">
              <a:lnSpc>
                <a:spcPct val="100000"/>
              </a:lnSpc>
              <a:spcBef>
                <a:spcPts val="0"/>
              </a:spcBef>
              <a:buFont typeface="+mj-lt"/>
              <a:buAutoNum type="arabicPeriod"/>
            </a:pPr>
            <a:r>
              <a:rPr lang="lv-LV" sz="1800" dirty="0"/>
              <a:t>Sazinājās ar valsts un pašvaldības </a:t>
            </a:r>
            <a:r>
              <a:rPr lang="lv-LV" sz="1800" b="1" dirty="0"/>
              <a:t>amatpersonām</a:t>
            </a:r>
            <a:r>
              <a:rPr lang="lv-LV" sz="1800" dirty="0"/>
              <a:t> vai politiķiem, pārstāvot Latvijas diasporas intereses (5)</a:t>
            </a:r>
          </a:p>
          <a:p>
            <a:pPr marL="457200" indent="-457200">
              <a:lnSpc>
                <a:spcPct val="100000"/>
              </a:lnSpc>
              <a:spcBef>
                <a:spcPts val="0"/>
              </a:spcBef>
              <a:buFont typeface="+mj-lt"/>
              <a:buAutoNum type="arabicPeriod"/>
            </a:pPr>
            <a:r>
              <a:rPr lang="lv-LV" sz="1800" dirty="0" smtClean="0"/>
              <a:t>Sazinājās ar </a:t>
            </a:r>
            <a:r>
              <a:rPr lang="lv-LV" sz="1800" dirty="0"/>
              <a:t>Latvijas </a:t>
            </a:r>
            <a:r>
              <a:rPr lang="lv-LV" sz="1800" b="1" dirty="0"/>
              <a:t>deputātiem</a:t>
            </a:r>
            <a:r>
              <a:rPr lang="lv-LV" sz="1800" dirty="0"/>
              <a:t> vai citām valsts </a:t>
            </a:r>
            <a:r>
              <a:rPr lang="lv-LV" sz="1800" dirty="0" smtClean="0"/>
              <a:t>amatpersonām (8)</a:t>
            </a:r>
            <a:endParaRPr lang="lv-LV" sz="1800" dirty="0"/>
          </a:p>
          <a:p>
            <a:pPr marL="457200" indent="-457200">
              <a:lnSpc>
                <a:spcPct val="100000"/>
              </a:lnSpc>
              <a:spcBef>
                <a:spcPts val="0"/>
              </a:spcBef>
              <a:buFont typeface="+mj-lt"/>
              <a:buAutoNum type="arabicPeriod"/>
            </a:pPr>
            <a:r>
              <a:rPr lang="lv-LV" sz="1800" dirty="0" smtClean="0"/>
              <a:t>Nosūtīja </a:t>
            </a:r>
            <a:r>
              <a:rPr lang="lv-LV" sz="1800" b="1" dirty="0" smtClean="0"/>
              <a:t>ierosinājumu</a:t>
            </a:r>
            <a:r>
              <a:rPr lang="lv-LV" sz="1800" dirty="0" smtClean="0"/>
              <a:t> </a:t>
            </a:r>
            <a:r>
              <a:rPr lang="lv-LV" sz="1800" dirty="0"/>
              <a:t>kādam likumprojektam vai politikas </a:t>
            </a:r>
            <a:r>
              <a:rPr lang="lv-LV" sz="1800" dirty="0" smtClean="0"/>
              <a:t>dokumentam </a:t>
            </a:r>
            <a:r>
              <a:rPr lang="lv-LV" sz="1800" dirty="0"/>
              <a:t>Latvijā 12 mēn.laikā </a:t>
            </a:r>
            <a:r>
              <a:rPr lang="lv-LV" sz="1800" dirty="0" smtClean="0"/>
              <a:t>(1)</a:t>
            </a:r>
            <a:endParaRPr lang="lv-LV" sz="1800" dirty="0"/>
          </a:p>
          <a:p>
            <a:pPr marL="457200" indent="-457200">
              <a:lnSpc>
                <a:spcPct val="100000"/>
              </a:lnSpc>
              <a:spcBef>
                <a:spcPts val="0"/>
              </a:spcBef>
              <a:buFont typeface="+mj-lt"/>
              <a:buAutoNum type="arabicPeriod"/>
            </a:pPr>
            <a:r>
              <a:rPr lang="lv-LV" sz="1800" dirty="0" smtClean="0"/>
              <a:t>Piedalījās </a:t>
            </a:r>
            <a:r>
              <a:rPr lang="lv-LV" sz="1800" dirty="0"/>
              <a:t>kādas problēmas </a:t>
            </a:r>
            <a:r>
              <a:rPr lang="lv-LV" sz="1800" b="1" dirty="0"/>
              <a:t>sabiedriskā apspriešanā </a:t>
            </a:r>
            <a:r>
              <a:rPr lang="lv-LV" sz="1800" dirty="0" smtClean="0"/>
              <a:t>Latvijā </a:t>
            </a:r>
            <a:r>
              <a:rPr lang="lv-LV" sz="1800" dirty="0"/>
              <a:t>12 mēn.laikā</a:t>
            </a:r>
            <a:r>
              <a:rPr lang="lv-LV" sz="1800" dirty="0" smtClean="0"/>
              <a:t> </a:t>
            </a:r>
            <a:r>
              <a:rPr lang="lv-LV" sz="1800" dirty="0"/>
              <a:t>(2)</a:t>
            </a:r>
          </a:p>
          <a:p>
            <a:pPr marL="457200" indent="-457200">
              <a:lnSpc>
                <a:spcPct val="100000"/>
              </a:lnSpc>
              <a:spcBef>
                <a:spcPts val="0"/>
              </a:spcBef>
              <a:buFont typeface="+mj-lt"/>
              <a:buAutoNum type="arabicPeriod"/>
            </a:pPr>
            <a:r>
              <a:rPr lang="lv-LV" sz="1800" b="1" dirty="0" smtClean="0"/>
              <a:t>Demonstrācijas</a:t>
            </a:r>
            <a:r>
              <a:rPr lang="lv-LV" sz="1800" dirty="0"/>
              <a:t>, streiki, protesta gājiens </a:t>
            </a:r>
            <a:r>
              <a:rPr lang="lv-LV" sz="1800" dirty="0" smtClean="0"/>
              <a:t>Latvijā </a:t>
            </a:r>
            <a:r>
              <a:rPr lang="lv-LV" sz="1800" dirty="0"/>
              <a:t>12 mēn.laikā</a:t>
            </a:r>
            <a:r>
              <a:rPr lang="lv-LV" sz="1800" dirty="0" smtClean="0"/>
              <a:t> </a:t>
            </a:r>
            <a:r>
              <a:rPr lang="lv-LV" sz="1800" dirty="0"/>
              <a:t>(1)</a:t>
            </a:r>
          </a:p>
          <a:p>
            <a:pPr marL="457200" indent="-457200">
              <a:lnSpc>
                <a:spcPct val="100000"/>
              </a:lnSpc>
              <a:spcBef>
                <a:spcPts val="0"/>
              </a:spcBef>
              <a:buFont typeface="+mj-lt"/>
              <a:buAutoNum type="arabicPeriod"/>
            </a:pPr>
            <a:endParaRPr lang="lv-LV" sz="1800" dirty="0" smtClean="0"/>
          </a:p>
          <a:p>
            <a:pPr marL="457200" indent="-457200">
              <a:lnSpc>
                <a:spcPct val="100000"/>
              </a:lnSpc>
              <a:spcBef>
                <a:spcPts val="0"/>
              </a:spcBef>
              <a:buFont typeface="+mj-lt"/>
              <a:buAutoNum type="arabicPeriod"/>
            </a:pPr>
            <a:endParaRPr lang="lv-LV" sz="1800" dirty="0" smtClean="0"/>
          </a:p>
          <a:p>
            <a:pPr marL="457200" indent="-457200">
              <a:lnSpc>
                <a:spcPct val="100000"/>
              </a:lnSpc>
              <a:spcBef>
                <a:spcPts val="0"/>
              </a:spcBef>
              <a:buFont typeface="+mj-lt"/>
              <a:buAutoNum type="arabicPeriod"/>
            </a:pPr>
            <a:endParaRPr lang="lv-LV" sz="1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535" y="2184400"/>
            <a:ext cx="4485465"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02600" y="5080001"/>
            <a:ext cx="4089400" cy="1200329"/>
          </a:xfrm>
          <a:prstGeom prst="rect">
            <a:avLst/>
          </a:prstGeom>
        </p:spPr>
        <p:txBody>
          <a:bodyPr wrap="square">
            <a:spAutoFit/>
          </a:bodyPr>
          <a:lstStyle/>
          <a:p>
            <a:r>
              <a:rPr lang="lv-LV" i="1" dirty="0" smtClean="0"/>
              <a:t>«Censos </a:t>
            </a:r>
            <a:r>
              <a:rPr lang="lv-LV" i="1" dirty="0"/>
              <a:t>pec iespejas piedalities velesanas un referendumos, pat ja tapec japerk bilete uz Latviju vai </a:t>
            </a:r>
            <a:r>
              <a:rPr lang="lv-LV" i="1" dirty="0" smtClean="0"/>
              <a:t>Romu» (R, ELA/FSI aptauja)</a:t>
            </a:r>
            <a:endParaRPr lang="lv-LV" i="1" dirty="0"/>
          </a:p>
        </p:txBody>
      </p:sp>
    </p:spTree>
    <p:extLst>
      <p:ext uri="{BB962C8B-B14F-4D97-AF65-F5344CB8AC3E}">
        <p14:creationId xmlns:p14="http://schemas.microsoft.com/office/powerpoint/2010/main" val="2030429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Iesaiste </a:t>
            </a:r>
            <a:r>
              <a:rPr lang="lv-LV" dirty="0" smtClean="0"/>
              <a:t>Latvijas </a:t>
            </a:r>
            <a:r>
              <a:rPr lang="lv-LV" dirty="0"/>
              <a:t>sabiedriskajā </a:t>
            </a:r>
            <a:r>
              <a:rPr lang="lv-LV" dirty="0" smtClean="0"/>
              <a:t>dzīvē</a:t>
            </a:r>
            <a:endParaRPr lang="lv-LV" dirty="0"/>
          </a:p>
        </p:txBody>
      </p:sp>
      <p:sp>
        <p:nvSpPr>
          <p:cNvPr id="3" name="Satura vietturis 2"/>
          <p:cNvSpPr>
            <a:spLocks noGrp="1"/>
          </p:cNvSpPr>
          <p:nvPr>
            <p:ph idx="1"/>
          </p:nvPr>
        </p:nvSpPr>
        <p:spPr>
          <a:xfrm>
            <a:off x="1071880" y="2235200"/>
            <a:ext cx="6094352" cy="2222500"/>
          </a:xfrm>
        </p:spPr>
        <p:txBody>
          <a:bodyPr>
            <a:noAutofit/>
          </a:bodyPr>
          <a:lstStyle/>
          <a:p>
            <a:pPr marL="457200" indent="-457200">
              <a:buFont typeface="+mj-lt"/>
              <a:buAutoNum type="arabicPeriod"/>
            </a:pPr>
            <a:r>
              <a:rPr lang="lv-LV" b="1" dirty="0" smtClean="0"/>
              <a:t>Ziedoja</a:t>
            </a:r>
            <a:r>
              <a:rPr lang="lv-LV" dirty="0" smtClean="0"/>
              <a:t> </a:t>
            </a:r>
            <a:r>
              <a:rPr lang="lv-LV" dirty="0"/>
              <a:t>noteiktam mērķim vai līdzcilvēku vajadzībām Latvijā 12 mēn.laikā </a:t>
            </a:r>
            <a:r>
              <a:rPr lang="lv-LV" dirty="0" smtClean="0"/>
              <a:t>(32)</a:t>
            </a:r>
          </a:p>
          <a:p>
            <a:pPr marL="457200" indent="-457200">
              <a:buFont typeface="+mj-lt"/>
              <a:buAutoNum type="arabicPeriod"/>
            </a:pPr>
            <a:r>
              <a:rPr lang="lv-LV" b="1" dirty="0"/>
              <a:t>Brīvprātīgais darbs </a:t>
            </a:r>
            <a:r>
              <a:rPr lang="lv-LV" dirty="0"/>
              <a:t>Latvijā 12 mēn.laikā </a:t>
            </a:r>
            <a:r>
              <a:rPr lang="lv-LV" dirty="0" smtClean="0"/>
              <a:t> (3)</a:t>
            </a:r>
            <a:endParaRPr lang="lv-LV" dirty="0"/>
          </a:p>
          <a:p>
            <a:pPr marL="457200" indent="-457200">
              <a:buFont typeface="+mj-lt"/>
              <a:buAutoNum type="arabicPeriod"/>
            </a:pPr>
            <a:r>
              <a:rPr lang="lv-LV" dirty="0"/>
              <a:t>Piedalīšanās </a:t>
            </a:r>
            <a:r>
              <a:rPr lang="lv-LV" b="1" dirty="0"/>
              <a:t>talkā</a:t>
            </a:r>
            <a:r>
              <a:rPr lang="lv-LV" dirty="0"/>
              <a:t> vai kopienas aktivitātēs Latvijā 12 mēn.laikā (</a:t>
            </a:r>
            <a:r>
              <a:rPr lang="lv-LV" dirty="0" smtClean="0"/>
              <a:t>3)</a:t>
            </a:r>
          </a:p>
          <a:p>
            <a:pPr marL="457200" indent="-457200">
              <a:buFont typeface="+mj-lt"/>
              <a:buAutoNum type="arabicPeriod"/>
            </a:pPr>
            <a:r>
              <a:rPr lang="lv-LV" dirty="0" smtClean="0"/>
              <a:t>Iesaistīšanās 12 dažādās </a:t>
            </a:r>
            <a:r>
              <a:rPr lang="lv-LV" b="1" dirty="0" smtClean="0"/>
              <a:t>organizācijās</a:t>
            </a:r>
            <a:r>
              <a:rPr lang="lv-LV" dirty="0" smtClean="0"/>
              <a:t> </a:t>
            </a:r>
            <a:r>
              <a:rPr lang="lv-LV" dirty="0"/>
              <a:t>un apvienībās </a:t>
            </a:r>
            <a:r>
              <a:rPr lang="lv-LV" dirty="0" smtClean="0"/>
              <a:t>Latvijā (</a:t>
            </a:r>
            <a:r>
              <a:rPr lang="lv-LV" dirty="0"/>
              <a:t>katrā mazāk par 1%)</a:t>
            </a:r>
          </a:p>
          <a:p>
            <a:pPr marL="457200" indent="-457200">
              <a:buFont typeface="+mj-lt"/>
              <a:buAutoNum type="arabicPeriod"/>
            </a:pPr>
            <a:endParaRPr lang="lv-LV" dirty="0" smtClean="0"/>
          </a:p>
          <a:p>
            <a:pPr marL="457200" indent="-457200">
              <a:buFont typeface="+mj-lt"/>
              <a:buAutoNum type="arabicPeriod"/>
            </a:pPr>
            <a:endParaRPr lang="lv-LV"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188" y="2032000"/>
            <a:ext cx="4596512" cy="343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940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Kopējā aktivitāte Latvijas sabiedriski – politiskajā dzīvē</a:t>
            </a:r>
            <a:endParaRPr lang="lv-LV" dirty="0"/>
          </a:p>
        </p:txBody>
      </p:sp>
      <p:pic>
        <p:nvPicPr>
          <p:cNvPr id="4"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401" y="1930400"/>
            <a:ext cx="6503086" cy="4254500"/>
          </a:xfrm>
          <a:prstGeom prst="rect">
            <a:avLst/>
          </a:prstGeom>
          <a:noFill/>
          <a:ln>
            <a:noFill/>
          </a:ln>
        </p:spPr>
      </p:pic>
      <p:sp>
        <p:nvSpPr>
          <p:cNvPr id="5" name="TextBox 4"/>
          <p:cNvSpPr txBox="1"/>
          <p:nvPr/>
        </p:nvSpPr>
        <p:spPr>
          <a:xfrm>
            <a:off x="6223686" y="2169823"/>
            <a:ext cx="2271519" cy="307777"/>
          </a:xfrm>
          <a:prstGeom prst="rect">
            <a:avLst/>
          </a:prstGeom>
          <a:noFill/>
        </p:spPr>
        <p:txBody>
          <a:bodyPr wrap="none" rtlCol="0">
            <a:spAutoFit/>
          </a:bodyPr>
          <a:lstStyle/>
          <a:p>
            <a:r>
              <a:rPr lang="lv-LV" sz="1400" dirty="0" smtClean="0"/>
              <a:t>Vidēji: 2,4 aktivitātes (no 24)</a:t>
            </a:r>
            <a:endParaRPr lang="lv-LV" sz="1400" dirty="0"/>
          </a:p>
        </p:txBody>
      </p:sp>
      <p:sp>
        <p:nvSpPr>
          <p:cNvPr id="6" name="TextBox 5"/>
          <p:cNvSpPr txBox="1"/>
          <p:nvPr/>
        </p:nvSpPr>
        <p:spPr>
          <a:xfrm>
            <a:off x="10134601" y="2870220"/>
            <a:ext cx="1689100" cy="2031325"/>
          </a:xfrm>
          <a:prstGeom prst="rect">
            <a:avLst/>
          </a:prstGeom>
          <a:noFill/>
        </p:spPr>
        <p:txBody>
          <a:bodyPr wrap="square" rtlCol="0">
            <a:spAutoFit/>
          </a:bodyPr>
          <a:lstStyle/>
          <a:p>
            <a:r>
              <a:rPr lang="lv-LV" dirty="0" smtClean="0"/>
              <a:t>Tikai 19% nav piedalījušies nevienā </a:t>
            </a:r>
          </a:p>
          <a:p>
            <a:r>
              <a:rPr lang="lv-LV" dirty="0" smtClean="0"/>
              <a:t>Latvijas sabiedriski-politiskā aktivitātē</a:t>
            </a:r>
            <a:endParaRPr lang="lv-LV" dirty="0"/>
          </a:p>
        </p:txBody>
      </p:sp>
    </p:spTree>
    <p:extLst>
      <p:ext uri="{BB962C8B-B14F-4D97-AF65-F5344CB8AC3E}">
        <p14:creationId xmlns:p14="http://schemas.microsoft.com/office/powerpoint/2010/main" val="3101919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527" y="1851954"/>
            <a:ext cx="5524901" cy="404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Virsraksts 1"/>
          <p:cNvSpPr>
            <a:spLocks noGrp="1"/>
          </p:cNvSpPr>
          <p:nvPr>
            <p:ph type="title"/>
          </p:nvPr>
        </p:nvSpPr>
        <p:spPr/>
        <p:txBody>
          <a:bodyPr/>
          <a:lstStyle/>
          <a:p>
            <a:r>
              <a:rPr lang="lv-LV" dirty="0" smtClean="0"/>
              <a:t>Iesaiste diasporas dzīvē</a:t>
            </a:r>
            <a:endParaRPr lang="lv-LV" dirty="0"/>
          </a:p>
        </p:txBody>
      </p:sp>
      <p:sp>
        <p:nvSpPr>
          <p:cNvPr id="3" name="Satura vietturis 2"/>
          <p:cNvSpPr>
            <a:spLocks noGrp="1"/>
          </p:cNvSpPr>
          <p:nvPr>
            <p:ph idx="1"/>
          </p:nvPr>
        </p:nvSpPr>
        <p:spPr>
          <a:xfrm>
            <a:off x="1097279" y="1845733"/>
            <a:ext cx="5282247" cy="4283217"/>
          </a:xfrm>
        </p:spPr>
        <p:txBody>
          <a:bodyPr>
            <a:noAutofit/>
          </a:bodyPr>
          <a:lstStyle/>
          <a:p>
            <a:pPr marL="457200" indent="-457200">
              <a:buFont typeface="+mj-lt"/>
              <a:buAutoNum type="arabicPeriod"/>
            </a:pPr>
            <a:r>
              <a:rPr lang="lv-LV" sz="1800" dirty="0"/>
              <a:t>Latvijas </a:t>
            </a:r>
            <a:r>
              <a:rPr lang="lv-LV" sz="1800" b="1" dirty="0"/>
              <a:t>diasporas organizācija </a:t>
            </a:r>
            <a:r>
              <a:rPr lang="lv-LV" sz="1800" dirty="0"/>
              <a:t>(12; 13 latv., 2 kr)</a:t>
            </a:r>
          </a:p>
          <a:p>
            <a:pPr marL="457200" indent="-457200">
              <a:buFont typeface="+mj-lt"/>
              <a:buAutoNum type="arabicPeriod"/>
            </a:pPr>
            <a:r>
              <a:rPr lang="lv-LV" sz="1800" dirty="0" smtClean="0"/>
              <a:t>Ārzemēs </a:t>
            </a:r>
            <a:r>
              <a:rPr lang="lv-LV" sz="1800" dirty="0"/>
              <a:t>dzīvojošo latviešu </a:t>
            </a:r>
            <a:r>
              <a:rPr lang="lv-LV" sz="1800" b="1" dirty="0"/>
              <a:t>mākslinieciskās pašdarbības grupa</a:t>
            </a:r>
            <a:r>
              <a:rPr lang="lv-LV" sz="1800" dirty="0"/>
              <a:t> </a:t>
            </a:r>
            <a:r>
              <a:rPr lang="lv-LV" sz="1800" dirty="0" smtClean="0"/>
              <a:t>(10; 10 latv., 1 kr.)</a:t>
            </a:r>
            <a:endParaRPr lang="lv-LV" sz="1800" dirty="0"/>
          </a:p>
          <a:p>
            <a:pPr marL="457200" indent="-457200">
              <a:buFont typeface="+mj-lt"/>
              <a:buAutoNum type="arabicPeriod"/>
            </a:pPr>
            <a:r>
              <a:rPr lang="lv-LV" sz="1800" dirty="0" smtClean="0"/>
              <a:t>Neformāla </a:t>
            </a:r>
            <a:r>
              <a:rPr lang="lv-LV" sz="1800" b="1" dirty="0"/>
              <a:t>interešu grupa</a:t>
            </a:r>
            <a:r>
              <a:rPr lang="lv-LV" sz="1800" dirty="0"/>
              <a:t>, kurā pulcējas Latvijas izcelsmes cilvēki (10; 10 latv., </a:t>
            </a:r>
            <a:r>
              <a:rPr lang="lv-LV" sz="1800" dirty="0" smtClean="0"/>
              <a:t>3 </a:t>
            </a:r>
            <a:r>
              <a:rPr lang="lv-LV" sz="1800" dirty="0"/>
              <a:t>kr</a:t>
            </a:r>
            <a:r>
              <a:rPr lang="lv-LV" sz="1800" dirty="0" smtClean="0"/>
              <a:t>.)</a:t>
            </a:r>
          </a:p>
          <a:p>
            <a:pPr marL="457200" indent="-457200">
              <a:buFont typeface="+mj-lt"/>
              <a:buAutoNum type="arabicPeriod"/>
            </a:pPr>
            <a:r>
              <a:rPr lang="lv-LV" sz="1800" dirty="0" smtClean="0"/>
              <a:t>Uz diasporu vērstu </a:t>
            </a:r>
            <a:r>
              <a:rPr lang="lv-LV" sz="1800" b="1" dirty="0" smtClean="0"/>
              <a:t>pasākumu</a:t>
            </a:r>
            <a:r>
              <a:rPr lang="lv-LV" sz="1800" dirty="0" smtClean="0"/>
              <a:t> </a:t>
            </a:r>
            <a:r>
              <a:rPr lang="lv-LV" sz="1800" dirty="0"/>
              <a:t>apmeklēšana 12 </a:t>
            </a:r>
            <a:r>
              <a:rPr lang="lv-LV" sz="1800" dirty="0" smtClean="0"/>
              <a:t>mēn.laikā:</a:t>
            </a:r>
          </a:p>
          <a:p>
            <a:pPr marL="749808" lvl="1" indent="-457200"/>
            <a:r>
              <a:rPr lang="lv-LV" dirty="0"/>
              <a:t>Svētku pasākumi </a:t>
            </a:r>
            <a:r>
              <a:rPr lang="lv-LV" dirty="0" smtClean="0"/>
              <a:t>(</a:t>
            </a:r>
            <a:r>
              <a:rPr lang="lv-LV" dirty="0"/>
              <a:t>latv.</a:t>
            </a:r>
            <a:r>
              <a:rPr lang="lv-LV" dirty="0" smtClean="0"/>
              <a:t>31</a:t>
            </a:r>
            <a:r>
              <a:rPr lang="lv-LV" dirty="0"/>
              <a:t>), </a:t>
            </a:r>
            <a:r>
              <a:rPr lang="lv-LV" dirty="0" smtClean="0"/>
              <a:t>koncerti (latv.25</a:t>
            </a:r>
            <a:r>
              <a:rPr lang="lv-LV" dirty="0"/>
              <a:t>), dažādi kultūras pasākumi (19</a:t>
            </a:r>
            <a:r>
              <a:rPr lang="lv-LV" dirty="0" smtClean="0"/>
              <a:t>), </a:t>
            </a:r>
            <a:r>
              <a:rPr lang="lv-LV" dirty="0"/>
              <a:t>latviešu skolu organizētie pasākumi bērniem (9),</a:t>
            </a:r>
            <a:r>
              <a:rPr lang="lv-LV" dirty="0" smtClean="0"/>
              <a:t> </a:t>
            </a:r>
            <a:r>
              <a:rPr lang="lv-LV" dirty="0"/>
              <a:t>lekcijas, </a:t>
            </a:r>
            <a:r>
              <a:rPr lang="lv-LV" dirty="0" smtClean="0"/>
              <a:t>diskusijas (8), diasporas nometnes (2), dažādi kursi (2), sporta pasākumi (2), citi (2). </a:t>
            </a:r>
          </a:p>
          <a:p>
            <a:pPr marL="457200" indent="-457200">
              <a:buFont typeface="+mj-lt"/>
              <a:buAutoNum type="arabicPeriod"/>
            </a:pPr>
            <a:endParaRPr lang="lv-LV" sz="1800" dirty="0"/>
          </a:p>
          <a:p>
            <a:endParaRPr lang="lv-LV" sz="1800" dirty="0"/>
          </a:p>
        </p:txBody>
      </p:sp>
      <p:sp>
        <p:nvSpPr>
          <p:cNvPr id="5" name="TextBox 4"/>
          <p:cNvSpPr txBox="1"/>
          <p:nvPr/>
        </p:nvSpPr>
        <p:spPr>
          <a:xfrm>
            <a:off x="7953631" y="5922477"/>
            <a:ext cx="3645229" cy="307777"/>
          </a:xfrm>
          <a:prstGeom prst="rect">
            <a:avLst/>
          </a:prstGeom>
          <a:noFill/>
        </p:spPr>
        <p:txBody>
          <a:bodyPr wrap="none" rtlCol="0">
            <a:spAutoFit/>
          </a:bodyPr>
          <a:lstStyle/>
          <a:p>
            <a:r>
              <a:rPr lang="lv-LV" sz="1400" dirty="0" smtClean="0"/>
              <a:t>Vidēji: Latvieši 1,4 aktivitātes </a:t>
            </a:r>
            <a:r>
              <a:rPr lang="lv-LV" sz="1400" dirty="0"/>
              <a:t>,citi – 0,4 (no 12</a:t>
            </a:r>
            <a:r>
              <a:rPr lang="lv-LV" sz="1400" dirty="0" smtClean="0"/>
              <a:t>)</a:t>
            </a:r>
            <a:endParaRPr lang="lv-LV" sz="1400" dirty="0"/>
          </a:p>
        </p:txBody>
      </p:sp>
      <p:sp>
        <p:nvSpPr>
          <p:cNvPr id="6" name="TextBox 5"/>
          <p:cNvSpPr txBox="1"/>
          <p:nvPr/>
        </p:nvSpPr>
        <p:spPr>
          <a:xfrm>
            <a:off x="9909760" y="2590820"/>
            <a:ext cx="1689100" cy="1569660"/>
          </a:xfrm>
          <a:prstGeom prst="rect">
            <a:avLst/>
          </a:prstGeom>
          <a:noFill/>
        </p:spPr>
        <p:txBody>
          <a:bodyPr wrap="square" rtlCol="0">
            <a:spAutoFit/>
          </a:bodyPr>
          <a:lstStyle/>
          <a:p>
            <a:r>
              <a:rPr lang="lv-LV" sz="1600" dirty="0" smtClean="0"/>
              <a:t>Aptuveni puse latviešu nav piedalījušies nevienā </a:t>
            </a:r>
          </a:p>
          <a:p>
            <a:r>
              <a:rPr lang="lv-LV" sz="1600" dirty="0" smtClean="0"/>
              <a:t>diasporas aktivitātē</a:t>
            </a:r>
            <a:endParaRPr lang="lv-LV" sz="1600" dirty="0"/>
          </a:p>
        </p:txBody>
      </p:sp>
    </p:spTree>
    <p:extLst>
      <p:ext uri="{BB962C8B-B14F-4D97-AF65-F5344CB8AC3E}">
        <p14:creationId xmlns:p14="http://schemas.microsoft.com/office/powerpoint/2010/main" val="1757925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Diasporas politiskā aktivitāte</a:t>
            </a:r>
            <a:endParaRPr lang="lv-LV" dirty="0"/>
          </a:p>
        </p:txBody>
      </p:sp>
      <p:sp>
        <p:nvSpPr>
          <p:cNvPr id="3" name="Satura vietturis 2"/>
          <p:cNvSpPr>
            <a:spLocks noGrp="1"/>
          </p:cNvSpPr>
          <p:nvPr>
            <p:ph idx="1"/>
          </p:nvPr>
        </p:nvSpPr>
        <p:spPr>
          <a:xfrm>
            <a:off x="1097280" y="2018355"/>
            <a:ext cx="4867292" cy="1093962"/>
          </a:xfrm>
        </p:spPr>
        <p:txBody>
          <a:bodyPr/>
          <a:lstStyle/>
          <a:p>
            <a:r>
              <a:rPr lang="lv-LV" dirty="0"/>
              <a:t>Āzijas un Āfrikas studentu kustība 60.gados Vācijā</a:t>
            </a:r>
          </a:p>
          <a:p>
            <a:r>
              <a:rPr lang="lv-LV" dirty="0" smtClean="0"/>
              <a:t>Melnādainie aktīvisti </a:t>
            </a:r>
            <a:r>
              <a:rPr lang="lv-LV" dirty="0"/>
              <a:t>P</a:t>
            </a:r>
            <a:r>
              <a:rPr lang="lv-LV" dirty="0" smtClean="0"/>
              <a:t>arīzē 1960’s</a:t>
            </a:r>
          </a:p>
        </p:txBody>
      </p:sp>
      <p:sp>
        <p:nvSpPr>
          <p:cNvPr id="4" name="TextBox 3"/>
          <p:cNvSpPr txBox="1"/>
          <p:nvPr/>
        </p:nvSpPr>
        <p:spPr>
          <a:xfrm>
            <a:off x="4617747" y="6036747"/>
            <a:ext cx="7574253" cy="584775"/>
          </a:xfrm>
          <a:prstGeom prst="rect">
            <a:avLst/>
          </a:prstGeom>
          <a:noFill/>
        </p:spPr>
        <p:txBody>
          <a:bodyPr wrap="none" rtlCol="0">
            <a:spAutoFit/>
          </a:bodyPr>
          <a:lstStyle/>
          <a:p>
            <a:r>
              <a:rPr lang="lv-LV" sz="1600" dirty="0" err="1" smtClean="0"/>
              <a:t>Pojman</a:t>
            </a:r>
            <a:r>
              <a:rPr lang="lv-LV" sz="1600" dirty="0" smtClean="0"/>
              <a:t>, W. (2008) </a:t>
            </a:r>
            <a:r>
              <a:rPr lang="en-US" sz="1600" i="1" dirty="0" smtClean="0"/>
              <a:t>Migration </a:t>
            </a:r>
            <a:r>
              <a:rPr lang="en-US" sz="1600" i="1" dirty="0"/>
              <a:t>and Activism in Europe since </a:t>
            </a:r>
            <a:r>
              <a:rPr lang="en-US" sz="1600" i="1" dirty="0" smtClean="0"/>
              <a:t>1945</a:t>
            </a:r>
            <a:r>
              <a:rPr lang="lv-LV" sz="1600" dirty="0" smtClean="0"/>
              <a:t>. NY : </a:t>
            </a:r>
            <a:r>
              <a:rPr lang="lv-LV" sz="1600" dirty="0" err="1" smtClean="0"/>
              <a:t>Palgrave</a:t>
            </a:r>
            <a:r>
              <a:rPr lang="lv-LV" sz="1600" dirty="0" smtClean="0"/>
              <a:t> </a:t>
            </a:r>
            <a:r>
              <a:rPr lang="lv-LV" sz="1600" dirty="0" err="1" smtClean="0"/>
              <a:t>Macmillan</a:t>
            </a:r>
            <a:r>
              <a:rPr lang="lv-LV" sz="1600" dirty="0" smtClean="0"/>
              <a:t> </a:t>
            </a:r>
            <a:endParaRPr lang="en-US" sz="1600" dirty="0"/>
          </a:p>
          <a:p>
            <a:endParaRPr lang="lv-LV" sz="1600" dirty="0"/>
          </a:p>
        </p:txBody>
      </p:sp>
      <p:pic>
        <p:nvPicPr>
          <p:cNvPr id="7" name="Attēls 6"/>
          <p:cNvPicPr>
            <a:picLocks noChangeAspect="1"/>
          </p:cNvPicPr>
          <p:nvPr/>
        </p:nvPicPr>
        <p:blipFill>
          <a:blip r:embed="rId2"/>
          <a:stretch>
            <a:fillRect/>
          </a:stretch>
        </p:blipFill>
        <p:spPr>
          <a:xfrm>
            <a:off x="6653212" y="1863344"/>
            <a:ext cx="2816864" cy="1881643"/>
          </a:xfrm>
          <a:prstGeom prst="rect">
            <a:avLst/>
          </a:prstGeom>
        </p:spPr>
      </p:pic>
      <p:pic>
        <p:nvPicPr>
          <p:cNvPr id="8" name="Attēls 7"/>
          <p:cNvPicPr>
            <a:picLocks noChangeAspect="1"/>
          </p:cNvPicPr>
          <p:nvPr/>
        </p:nvPicPr>
        <p:blipFill>
          <a:blip r:embed="rId3"/>
          <a:stretch>
            <a:fillRect/>
          </a:stretch>
        </p:blipFill>
        <p:spPr>
          <a:xfrm>
            <a:off x="3194352" y="3744987"/>
            <a:ext cx="3094247" cy="2075183"/>
          </a:xfrm>
          <a:prstGeom prst="rect">
            <a:avLst/>
          </a:prstGeom>
        </p:spPr>
      </p:pic>
      <p:pic>
        <p:nvPicPr>
          <p:cNvPr id="9" name="Attēls 8"/>
          <p:cNvPicPr>
            <a:picLocks noChangeAspect="1"/>
          </p:cNvPicPr>
          <p:nvPr/>
        </p:nvPicPr>
        <p:blipFill>
          <a:blip r:embed="rId4"/>
          <a:stretch>
            <a:fillRect/>
          </a:stretch>
        </p:blipFill>
        <p:spPr>
          <a:xfrm>
            <a:off x="7518834" y="4072617"/>
            <a:ext cx="3351549" cy="1877133"/>
          </a:xfrm>
          <a:prstGeom prst="rect">
            <a:avLst/>
          </a:prstGeom>
        </p:spPr>
      </p:pic>
      <p:sp>
        <p:nvSpPr>
          <p:cNvPr id="10" name="Taisnstūris 9"/>
          <p:cNvSpPr/>
          <p:nvPr/>
        </p:nvSpPr>
        <p:spPr>
          <a:xfrm>
            <a:off x="9503394" y="1960573"/>
            <a:ext cx="2116028" cy="369332"/>
          </a:xfrm>
          <a:prstGeom prst="rect">
            <a:avLst/>
          </a:prstGeom>
        </p:spPr>
        <p:txBody>
          <a:bodyPr wrap="none">
            <a:spAutoFit/>
          </a:bodyPr>
          <a:lstStyle/>
          <a:p>
            <a:r>
              <a:rPr lang="lv-LV" dirty="0"/>
              <a:t>Turcijas kurdi Eiropā </a:t>
            </a:r>
          </a:p>
        </p:txBody>
      </p:sp>
      <p:sp>
        <p:nvSpPr>
          <p:cNvPr id="11" name="Taisnstūris 10"/>
          <p:cNvSpPr/>
          <p:nvPr/>
        </p:nvSpPr>
        <p:spPr>
          <a:xfrm>
            <a:off x="1097280" y="4364853"/>
            <a:ext cx="2292058" cy="646331"/>
          </a:xfrm>
          <a:prstGeom prst="rect">
            <a:avLst/>
          </a:prstGeom>
        </p:spPr>
        <p:txBody>
          <a:bodyPr wrap="square">
            <a:spAutoFit/>
          </a:bodyPr>
          <a:lstStyle/>
          <a:p>
            <a:r>
              <a:rPr lang="lv-LV" dirty="0" err="1"/>
              <a:t>Sans-Papiers</a:t>
            </a:r>
            <a:r>
              <a:rPr lang="lv-LV" dirty="0"/>
              <a:t> kustība Francijā 90.gados</a:t>
            </a:r>
          </a:p>
        </p:txBody>
      </p:sp>
      <p:sp>
        <p:nvSpPr>
          <p:cNvPr id="12" name="Taisnstūris 11"/>
          <p:cNvSpPr/>
          <p:nvPr/>
        </p:nvSpPr>
        <p:spPr>
          <a:xfrm>
            <a:off x="9530072" y="3659788"/>
            <a:ext cx="2463495" cy="369332"/>
          </a:xfrm>
          <a:prstGeom prst="rect">
            <a:avLst/>
          </a:prstGeom>
        </p:spPr>
        <p:txBody>
          <a:bodyPr wrap="none">
            <a:spAutoFit/>
          </a:bodyPr>
          <a:lstStyle/>
          <a:p>
            <a:r>
              <a:rPr lang="lv-LV" dirty="0"/>
              <a:t>Turku minoritāte Berlīnē</a:t>
            </a:r>
          </a:p>
        </p:txBody>
      </p:sp>
    </p:spTree>
    <p:extLst>
      <p:ext uri="{BB962C8B-B14F-4D97-AF65-F5344CB8AC3E}">
        <p14:creationId xmlns:p14="http://schemas.microsoft.com/office/powerpoint/2010/main" val="1705107641"/>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
            </a:r>
            <a:br>
              <a:rPr lang="lv-LV" dirty="0" smtClean="0"/>
            </a:br>
            <a:r>
              <a:rPr lang="lv-LV" dirty="0" smtClean="0"/>
              <a:t>Citas aktivitātes</a:t>
            </a:r>
            <a:endParaRPr lang="lv-LV" dirty="0"/>
          </a:p>
        </p:txBody>
      </p:sp>
      <p:sp>
        <p:nvSpPr>
          <p:cNvPr id="3" name="Content Placeholder 2"/>
          <p:cNvSpPr>
            <a:spLocks noGrp="1"/>
          </p:cNvSpPr>
          <p:nvPr>
            <p:ph idx="1"/>
          </p:nvPr>
        </p:nvSpPr>
        <p:spPr>
          <a:xfrm>
            <a:off x="1097280" y="1794934"/>
            <a:ext cx="10866120" cy="4656666"/>
          </a:xfrm>
        </p:spPr>
        <p:txBody>
          <a:bodyPr>
            <a:normAutofit fontScale="92500" lnSpcReduction="20000"/>
          </a:bodyPr>
          <a:lstStyle/>
          <a:p>
            <a:pPr>
              <a:spcBef>
                <a:spcPts val="600"/>
              </a:spcBef>
              <a:buFont typeface="Wingdings" pitchFamily="2" charset="2"/>
              <a:buChar char="ü"/>
            </a:pPr>
            <a:r>
              <a:rPr lang="lv-LV" sz="1600" dirty="0" smtClean="0"/>
              <a:t>Aktivitātes </a:t>
            </a:r>
            <a:r>
              <a:rPr lang="lv-LV" sz="1600" b="1" dirty="0" smtClean="0"/>
              <a:t>sociālajos tīklos</a:t>
            </a:r>
            <a:endParaRPr lang="lv-LV" sz="1600" dirty="0" smtClean="0"/>
          </a:p>
          <a:p>
            <a:pPr>
              <a:spcBef>
                <a:spcPts val="600"/>
              </a:spcBef>
            </a:pPr>
            <a:r>
              <a:rPr lang="lv-LV" sz="1600" i="1" dirty="0"/>
              <a:t>Izsaku savu viedokli socialajos tiklos, informēt arī ne-latviešu draugus caur soc. portālu Facebook</a:t>
            </a:r>
            <a:r>
              <a:rPr lang="lv-LV" sz="1600" i="1" dirty="0" smtClean="0"/>
              <a:t>", Blogošana </a:t>
            </a:r>
            <a:r>
              <a:rPr lang="lv-LV" sz="1600" i="1" dirty="0"/>
              <a:t>par aktuālām tēmām </a:t>
            </a:r>
            <a:r>
              <a:rPr lang="lv-LV" sz="1600" i="1" dirty="0" smtClean="0"/>
              <a:t>Latvijā, </a:t>
            </a:r>
            <a:r>
              <a:rPr lang="lv-LV" sz="1600" i="1" dirty="0"/>
              <a:t>diskusija SOC tiklos ar lv valsts amatpersonam, </a:t>
            </a:r>
            <a:r>
              <a:rPr lang="lv-LV" sz="1600" i="1" dirty="0" smtClean="0"/>
              <a:t>Izplatu </a:t>
            </a:r>
            <a:r>
              <a:rPr lang="lv-LV" sz="1600" i="1" dirty="0"/>
              <a:t>tālāk (share) Facebook ievietotos Artusa Kaimiņa un citu atmaskotos </a:t>
            </a:r>
            <a:r>
              <a:rPr lang="lv-LV" sz="1600" i="1" dirty="0" smtClean="0"/>
              <a:t>blēžus, Rakstu </a:t>
            </a:r>
            <a:r>
              <a:rPr lang="lv-LV" sz="1600" i="1" dirty="0"/>
              <a:t>komentārus ziņu </a:t>
            </a:r>
            <a:r>
              <a:rPr lang="lv-LV" sz="1600" i="1" dirty="0" smtClean="0"/>
              <a:t>lapās, </a:t>
            </a:r>
            <a:r>
              <a:rPr lang="lv-LV" sz="1600" i="1" dirty="0"/>
              <a:t>divreiz gadā </a:t>
            </a:r>
            <a:r>
              <a:rPr lang="lv-LV" sz="1600" i="1" dirty="0" smtClean="0"/>
              <a:t>interneta apkārtraksts </a:t>
            </a:r>
            <a:r>
              <a:rPr lang="lv-LV" sz="1600" i="1" dirty="0"/>
              <a:t>"Latvija / Lettland / </a:t>
            </a:r>
            <a:r>
              <a:rPr lang="lv-LV" sz="1600" i="1" dirty="0" smtClean="0"/>
              <a:t>Latvia" </a:t>
            </a:r>
          </a:p>
          <a:p>
            <a:pPr>
              <a:spcBef>
                <a:spcPts val="600"/>
              </a:spcBef>
              <a:buFont typeface="Wingdings" pitchFamily="2" charset="2"/>
              <a:buChar char="ü"/>
            </a:pPr>
            <a:r>
              <a:rPr lang="lv-LV" sz="1600" dirty="0" smtClean="0"/>
              <a:t>Diskutēšana, </a:t>
            </a:r>
            <a:r>
              <a:rPr lang="lv-LV" sz="1600" b="1" dirty="0" smtClean="0"/>
              <a:t>informēšana</a:t>
            </a:r>
          </a:p>
          <a:p>
            <a:pPr>
              <a:spcBef>
                <a:spcPts val="600"/>
              </a:spcBef>
            </a:pPr>
            <a:r>
              <a:rPr lang="lv-LV" sz="1600" i="1" dirty="0" smtClean="0"/>
              <a:t>Apspriedes </a:t>
            </a:r>
            <a:r>
              <a:rPr lang="lv-LV" sz="1600" i="1" dirty="0"/>
              <a:t>ar Latvijas baznīcu pārstāvjiem</a:t>
            </a:r>
            <a:r>
              <a:rPr lang="lv-LV" sz="1600" i="1" dirty="0" smtClean="0"/>
              <a:t>, </a:t>
            </a:r>
            <a:r>
              <a:rPr lang="lv-LV" sz="1600" i="1" dirty="0"/>
              <a:t>esmu piedalijusies tiksanas/diskusijaas ar zurnalistiesm, </a:t>
            </a:r>
            <a:r>
              <a:rPr lang="lv-LV" sz="1600" i="1" dirty="0" smtClean="0"/>
              <a:t>politikiem, </a:t>
            </a:r>
            <a:r>
              <a:rPr lang="lv-LV" sz="1600" i="1" dirty="0"/>
              <a:t>Esmu rakstijusi vestules </a:t>
            </a:r>
            <a:r>
              <a:rPr lang="lv-LV" sz="1600" i="1" dirty="0" smtClean="0"/>
              <a:t>medijiem, </a:t>
            </a:r>
            <a:r>
              <a:rPr lang="lv-LV" sz="1600" i="1" dirty="0"/>
              <a:t>Publicējis </a:t>
            </a:r>
            <a:r>
              <a:rPr lang="lv-LV" sz="1600" i="1" dirty="0" smtClean="0"/>
              <a:t>rakstus, </a:t>
            </a:r>
            <a:r>
              <a:rPr lang="lv-LV" sz="1600" i="1" dirty="0"/>
              <a:t>Aktīvi iesaistos studentu idejās par Latviju un tās nākotni, </a:t>
            </a:r>
            <a:r>
              <a:rPr lang="ru-RU" sz="1600" i="1" dirty="0"/>
              <a:t>В роли профессора, при любой возможности просвещаю молодежь</a:t>
            </a:r>
            <a:endParaRPr lang="lv-LV" sz="1600" i="1" dirty="0"/>
          </a:p>
          <a:p>
            <a:pPr>
              <a:spcBef>
                <a:spcPts val="600"/>
              </a:spcBef>
              <a:buFont typeface="Wingdings" pitchFamily="2" charset="2"/>
              <a:buChar char="ü"/>
            </a:pPr>
            <a:r>
              <a:rPr lang="lv-LV" sz="1600" b="1" dirty="0" smtClean="0"/>
              <a:t>Politiskas</a:t>
            </a:r>
            <a:r>
              <a:rPr lang="lv-LV" sz="1600" dirty="0" smtClean="0"/>
              <a:t> aktivitātes</a:t>
            </a:r>
          </a:p>
          <a:p>
            <a:pPr>
              <a:spcBef>
                <a:spcPts val="600"/>
              </a:spcBef>
            </a:pPr>
            <a:r>
              <a:rPr lang="lv-LV" sz="1600" i="1" dirty="0" smtClean="0"/>
              <a:t>Esmu </a:t>
            </a:r>
            <a:r>
              <a:rPr lang="lv-LV" sz="1600" i="1" dirty="0"/>
              <a:t>balotējies pašvaldības vēlēšanās2x, nodibināju partiju (kpv), </a:t>
            </a:r>
            <a:r>
              <a:rPr lang="lv-LV" sz="1600" i="1" dirty="0" smtClean="0"/>
              <a:t>kandidēju </a:t>
            </a:r>
            <a:r>
              <a:rPr lang="lv-LV" sz="1600" i="1" dirty="0"/>
              <a:t>LV vēlēšanās, </a:t>
            </a:r>
            <a:r>
              <a:rPr lang="lv-LV" sz="1600" i="1" dirty="0" smtClean="0"/>
              <a:t>Veicinājusi </a:t>
            </a:r>
            <a:r>
              <a:rPr lang="lv-LV" sz="1600" i="1" dirty="0"/>
              <a:t>apkārtesošos iet balsot vēlēšanās un </a:t>
            </a:r>
            <a:r>
              <a:rPr lang="lv-LV" sz="1600" i="1" dirty="0" smtClean="0"/>
              <a:t>referendumos, padzilinati </a:t>
            </a:r>
            <a:r>
              <a:rPr lang="lv-LV" sz="1600" i="1" dirty="0"/>
              <a:t>interesejos ka notiek LV ekonomisko interesu </a:t>
            </a:r>
            <a:r>
              <a:rPr lang="lv-LV" sz="1600" i="1" dirty="0" smtClean="0"/>
              <a:t>aizsardziba/aizstaviba, </a:t>
            </a:r>
            <a:r>
              <a:rPr lang="lv-LV" sz="1600" i="1" dirty="0"/>
              <a:t>organizeju atbalsta grupas, demonstracijas, protesta akcijas, </a:t>
            </a:r>
            <a:r>
              <a:rPr lang="lv-LV" sz="1600" i="1" dirty="0" smtClean="0"/>
              <a:t>parstavu </a:t>
            </a:r>
            <a:r>
              <a:rPr lang="lv-LV" sz="1600" i="1" dirty="0"/>
              <a:t>Latviju dažādos </a:t>
            </a:r>
            <a:r>
              <a:rPr lang="lv-LV" sz="1600" i="1" dirty="0" smtClean="0"/>
              <a:t>pasakumos</a:t>
            </a:r>
            <a:endParaRPr lang="lv-LV" sz="1600" dirty="0" smtClean="0"/>
          </a:p>
          <a:p>
            <a:pPr>
              <a:spcBef>
                <a:spcPts val="600"/>
              </a:spcBef>
              <a:buFont typeface="Wingdings" pitchFamily="2" charset="2"/>
              <a:buChar char="ü"/>
            </a:pPr>
            <a:r>
              <a:rPr lang="lv-LV" sz="1600" dirty="0" smtClean="0"/>
              <a:t>Latvijas </a:t>
            </a:r>
            <a:r>
              <a:rPr lang="lv-LV" sz="1600" b="1" dirty="0" smtClean="0"/>
              <a:t>kultūras</a:t>
            </a:r>
            <a:r>
              <a:rPr lang="lv-LV" sz="1600" dirty="0" smtClean="0"/>
              <a:t> popularizēšana, atbalsts</a:t>
            </a:r>
          </a:p>
          <a:p>
            <a:pPr>
              <a:spcBef>
                <a:spcPts val="600"/>
              </a:spcBef>
            </a:pPr>
            <a:r>
              <a:rPr lang="lv-LV" sz="1600" i="1" dirty="0" smtClean="0"/>
              <a:t>Latvijas </a:t>
            </a:r>
            <a:r>
              <a:rPr lang="lv-LV" sz="1600" i="1" dirty="0"/>
              <a:t>kulturas </a:t>
            </a:r>
            <a:r>
              <a:rPr lang="lv-LV" sz="1600" i="1" dirty="0" smtClean="0"/>
              <a:t>popularizesana, regulāri </a:t>
            </a:r>
            <a:r>
              <a:rPr lang="lv-LV" sz="1600" i="1" dirty="0"/>
              <a:t>organizēju dažādus pasākumus: koncertus, pasākumus jauniešiem, </a:t>
            </a:r>
            <a:r>
              <a:rPr lang="lv-LV" sz="1600" i="1" dirty="0" smtClean="0"/>
              <a:t> [...] meistarklases    </a:t>
            </a:r>
            <a:r>
              <a:rPr lang="lv-LV" sz="1600" i="1" dirty="0"/>
              <a:t>klavierem </a:t>
            </a:r>
            <a:r>
              <a:rPr lang="lv-LV" sz="1600" i="1" dirty="0" smtClean="0"/>
              <a:t> </a:t>
            </a:r>
            <a:r>
              <a:rPr lang="lv-LV" sz="1600" i="1" dirty="0"/>
              <a:t>Academia   </a:t>
            </a:r>
            <a:r>
              <a:rPr lang="lv-LV" sz="1600" i="1" dirty="0" smtClean="0"/>
              <a:t>Baltica, </a:t>
            </a:r>
            <a:r>
              <a:rPr lang="lv-LV" sz="1600" i="1" dirty="0"/>
              <a:t>nesis latvijas kultūru anglijas </a:t>
            </a:r>
            <a:r>
              <a:rPr lang="lv-LV" sz="1600" i="1" dirty="0" smtClean="0"/>
              <a:t>aprindās, </a:t>
            </a:r>
            <a:r>
              <a:rPr lang="lv-LV" sz="1600" i="1" dirty="0"/>
              <a:t>Piedalījos latviešu kultūras pasākumu organizēšanā mītnes valstī</a:t>
            </a:r>
            <a:endParaRPr lang="lv-LV" sz="1600" i="1" dirty="0" smtClean="0"/>
          </a:p>
          <a:p>
            <a:pPr>
              <a:spcBef>
                <a:spcPts val="600"/>
              </a:spcBef>
              <a:buFont typeface="Wingdings" pitchFamily="2" charset="2"/>
              <a:buChar char="ü"/>
            </a:pPr>
            <a:r>
              <a:rPr lang="lv-LV" sz="1600" b="1" dirty="0" smtClean="0"/>
              <a:t>NVO</a:t>
            </a:r>
            <a:r>
              <a:rPr lang="lv-LV" sz="1600" dirty="0" smtClean="0"/>
              <a:t> atbalsts</a:t>
            </a:r>
          </a:p>
          <a:p>
            <a:pPr>
              <a:spcBef>
                <a:spcPts val="600"/>
              </a:spcBef>
            </a:pPr>
            <a:r>
              <a:rPr lang="lv-LV" sz="1600" i="1" dirty="0" smtClean="0"/>
              <a:t>Latviesu </a:t>
            </a:r>
            <a:r>
              <a:rPr lang="lv-LV" sz="1600" i="1" dirty="0"/>
              <a:t>diasporas skolas </a:t>
            </a:r>
            <a:r>
              <a:rPr lang="lv-LV" sz="1600" i="1" dirty="0" smtClean="0"/>
              <a:t>organizesana; Palidzu </a:t>
            </a:r>
            <a:r>
              <a:rPr lang="lv-LV" sz="1600" i="1" dirty="0"/>
              <a:t>Latviešu sloliņa</a:t>
            </a:r>
            <a:r>
              <a:rPr lang="lv-LV" sz="1600" i="1" dirty="0" smtClean="0"/>
              <a:t>, spēlēju teātri , </a:t>
            </a:r>
            <a:r>
              <a:rPr lang="lv-LV" sz="1600" i="1" dirty="0"/>
              <a:t>Organizēju, vadīju jauniešu nometni u.c., organizeju atbalsta grupas, ziedojumu vaksanu</a:t>
            </a:r>
            <a:endParaRPr lang="lv-LV" sz="1600" i="1" dirty="0" smtClean="0"/>
          </a:p>
          <a:p>
            <a:pPr>
              <a:spcBef>
                <a:spcPts val="600"/>
              </a:spcBef>
              <a:buFont typeface="Wingdings" pitchFamily="2" charset="2"/>
              <a:buChar char="ü"/>
            </a:pPr>
            <a:r>
              <a:rPr lang="lv-LV" sz="1600" dirty="0" smtClean="0"/>
              <a:t>Apmaiņa, </a:t>
            </a:r>
            <a:r>
              <a:rPr lang="lv-LV" sz="1600" b="1" dirty="0" smtClean="0"/>
              <a:t>viesošanās</a:t>
            </a:r>
          </a:p>
          <a:p>
            <a:pPr>
              <a:spcBef>
                <a:spcPts val="600"/>
              </a:spcBef>
            </a:pPr>
            <a:r>
              <a:rPr lang="lv-LV" sz="1600" i="1" dirty="0"/>
              <a:t>Esmu uzņēmusi [valsts] ar savu </a:t>
            </a:r>
            <a:r>
              <a:rPr lang="lv-LV" sz="1600" i="1" dirty="0" smtClean="0"/>
              <a:t>organizāciju </a:t>
            </a:r>
            <a:r>
              <a:rPr lang="lv-LV" sz="1600" i="1" dirty="0"/>
              <a:t>vairākas NVO no Latvijas un daudzu </a:t>
            </a:r>
            <a:r>
              <a:rPr lang="lv-LV" sz="1600" i="1" dirty="0" smtClean="0"/>
              <a:t>jauniešus; sponsorēju </a:t>
            </a:r>
            <a:r>
              <a:rPr lang="lv-LV" sz="1600" i="1" dirty="0"/>
              <a:t>LV ļaužu </a:t>
            </a:r>
            <a:r>
              <a:rPr lang="lv-LV" sz="1600" i="1" dirty="0" smtClean="0"/>
              <a:t>viesošanos, </a:t>
            </a:r>
            <a:r>
              <a:rPr lang="lv-LV" sz="1600" i="1" dirty="0"/>
              <a:t>palīdzot izmitināt vieskolektīvus no </a:t>
            </a:r>
            <a:r>
              <a:rPr lang="lv-LV" sz="1600" i="1" dirty="0" smtClean="0"/>
              <a:t>Latvijas</a:t>
            </a:r>
          </a:p>
          <a:p>
            <a:endParaRPr lang="lv-LV" dirty="0"/>
          </a:p>
        </p:txBody>
      </p:sp>
    </p:spTree>
    <p:extLst>
      <p:ext uri="{BB962C8B-B14F-4D97-AF65-F5344CB8AC3E}">
        <p14:creationId xmlns:p14="http://schemas.microsoft.com/office/powerpoint/2010/main" val="3091157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Iesaiste Eiropas politiskajā dzīvē</a:t>
            </a:r>
            <a:endParaRPr lang="lv-LV" dirty="0"/>
          </a:p>
        </p:txBody>
      </p:sp>
      <p:graphicFrame>
        <p:nvGraphicFramePr>
          <p:cNvPr id="4" name="Content Placeholder 6"/>
          <p:cNvGraphicFramePr>
            <a:graphicFrameLocks/>
          </p:cNvGraphicFramePr>
          <p:nvPr>
            <p:extLst>
              <p:ext uri="{D42A27DB-BD31-4B8C-83A1-F6EECF244321}">
                <p14:modId xmlns:p14="http://schemas.microsoft.com/office/powerpoint/2010/main" val="105247877"/>
              </p:ext>
            </p:extLst>
          </p:nvPr>
        </p:nvGraphicFramePr>
        <p:xfrm>
          <a:off x="1163345" y="2616856"/>
          <a:ext cx="4283268" cy="32028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905171" y="5914442"/>
            <a:ext cx="3757119" cy="276999"/>
          </a:xfrm>
          <a:prstGeom prst="rect">
            <a:avLst/>
          </a:prstGeom>
          <a:noFill/>
        </p:spPr>
        <p:txBody>
          <a:bodyPr wrap="none" rtlCol="0">
            <a:spAutoFit/>
          </a:bodyPr>
          <a:lstStyle/>
          <a:p>
            <a:r>
              <a:rPr lang="lv-LV" sz="1200" dirty="0" smtClean="0"/>
              <a:t>Bāze: Latvijas pilsoņi vismaz 20 gadu vecumā</a:t>
            </a:r>
            <a:endParaRPr lang="lv-LV" sz="1200" dirty="0"/>
          </a:p>
        </p:txBody>
      </p:sp>
      <p:cxnSp>
        <p:nvCxnSpPr>
          <p:cNvPr id="6" name="Straight Arrow Connector 5"/>
          <p:cNvCxnSpPr/>
          <p:nvPr/>
        </p:nvCxnSpPr>
        <p:spPr>
          <a:xfrm>
            <a:off x="4984903" y="3771900"/>
            <a:ext cx="461710" cy="401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84903" y="4238329"/>
            <a:ext cx="1179316" cy="461665"/>
          </a:xfrm>
          <a:prstGeom prst="rect">
            <a:avLst/>
          </a:prstGeom>
          <a:noFill/>
        </p:spPr>
        <p:txBody>
          <a:bodyPr wrap="square" rtlCol="0">
            <a:spAutoFit/>
          </a:bodyPr>
          <a:lstStyle/>
          <a:p>
            <a:r>
              <a:rPr lang="lv-LV" sz="1200" dirty="0" smtClean="0">
                <a:solidFill>
                  <a:schemeClr val="accent1"/>
                </a:solidFill>
              </a:rPr>
              <a:t>Vidēji Latvijā – 30.2%</a:t>
            </a:r>
            <a:endParaRPr lang="lv-LV" sz="1200" dirty="0">
              <a:solidFill>
                <a:schemeClr val="accent1"/>
              </a:solidFill>
            </a:endParaRPr>
          </a:p>
        </p:txBody>
      </p:sp>
      <p:sp>
        <p:nvSpPr>
          <p:cNvPr id="9" name="TextBox 8"/>
          <p:cNvSpPr txBox="1"/>
          <p:nvPr/>
        </p:nvSpPr>
        <p:spPr>
          <a:xfrm>
            <a:off x="1071994" y="1970525"/>
            <a:ext cx="5423472" cy="369332"/>
          </a:xfrm>
          <a:prstGeom prst="rect">
            <a:avLst/>
          </a:prstGeom>
          <a:noFill/>
        </p:spPr>
        <p:txBody>
          <a:bodyPr wrap="none" rtlCol="0">
            <a:spAutoFit/>
          </a:bodyPr>
          <a:lstStyle/>
          <a:p>
            <a:r>
              <a:rPr lang="lv-LV" dirty="0" smtClean="0"/>
              <a:t>Vai Jūs balsojāt pēdējās </a:t>
            </a:r>
            <a:r>
              <a:rPr lang="lv-LV" b="1" dirty="0" smtClean="0"/>
              <a:t>Eiropas Parlamenta vēlēšanās</a:t>
            </a:r>
            <a:r>
              <a:rPr lang="lv-LV" dirty="0" smtClean="0"/>
              <a:t>?</a:t>
            </a:r>
            <a:endParaRPr lang="lv-LV" dirty="0"/>
          </a:p>
        </p:txBody>
      </p:sp>
      <p:sp>
        <p:nvSpPr>
          <p:cNvPr id="13" name="TextBox 12"/>
          <p:cNvSpPr txBox="1"/>
          <p:nvPr/>
        </p:nvSpPr>
        <p:spPr>
          <a:xfrm>
            <a:off x="6576119" y="1970525"/>
            <a:ext cx="5315942" cy="646331"/>
          </a:xfrm>
          <a:prstGeom prst="rect">
            <a:avLst/>
          </a:prstGeom>
          <a:noFill/>
        </p:spPr>
        <p:txBody>
          <a:bodyPr wrap="none" rtlCol="0">
            <a:spAutoFit/>
          </a:bodyPr>
          <a:lstStyle/>
          <a:p>
            <a:r>
              <a:rPr lang="lv-LV" dirty="0" smtClean="0"/>
              <a:t>Vai ierosinājāt </a:t>
            </a:r>
            <a:r>
              <a:rPr lang="lv-LV" dirty="0"/>
              <a:t>vai parakstījāt kādu no </a:t>
            </a:r>
            <a:r>
              <a:rPr lang="lv-LV" b="1" dirty="0"/>
              <a:t>Eiropas Pilsoņu </a:t>
            </a:r>
            <a:endParaRPr lang="lv-LV" b="1" dirty="0" smtClean="0"/>
          </a:p>
          <a:p>
            <a:r>
              <a:rPr lang="lv-LV" b="1" dirty="0" smtClean="0"/>
              <a:t>iniciatīvām</a:t>
            </a:r>
            <a:r>
              <a:rPr lang="lv-LV" dirty="0" smtClean="0"/>
              <a:t> </a:t>
            </a:r>
            <a:r>
              <a:rPr lang="lv-LV" dirty="0"/>
              <a:t>jaunu ES tiesību aktu </a:t>
            </a:r>
            <a:r>
              <a:rPr lang="lv-LV" dirty="0" smtClean="0"/>
              <a:t>ierosināšanai?</a:t>
            </a:r>
            <a:endParaRPr lang="lv-LV" dirty="0"/>
          </a:p>
        </p:txBody>
      </p:sp>
      <p:graphicFrame>
        <p:nvGraphicFramePr>
          <p:cNvPr id="17" name="Chart 16"/>
          <p:cNvGraphicFramePr>
            <a:graphicFrameLocks/>
          </p:cNvGraphicFramePr>
          <p:nvPr>
            <p:extLst>
              <p:ext uri="{D42A27DB-BD31-4B8C-83A1-F6EECF244321}">
                <p14:modId xmlns:p14="http://schemas.microsoft.com/office/powerpoint/2010/main" val="2010276433"/>
              </p:ext>
            </p:extLst>
          </p:nvPr>
        </p:nvGraphicFramePr>
        <p:xfrm>
          <a:off x="6372919" y="2743200"/>
          <a:ext cx="4904682" cy="309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443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Diasporas aktivitāte dažādos reģionos</a:t>
            </a:r>
            <a:endParaRPr lang="lv-LV"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0" y="1968500"/>
            <a:ext cx="5905500" cy="3975099"/>
          </a:xfrm>
          <a:prstGeom prst="rect">
            <a:avLst/>
          </a:prstGeom>
          <a:noFill/>
          <a:ln>
            <a:noFill/>
          </a:ln>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138" y="1968498"/>
            <a:ext cx="5431627" cy="397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05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Kas ietekmē diasporas aktīvismu?</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lv-LV" b="1" dirty="0" smtClean="0"/>
              <a:t>Laiks</a:t>
            </a:r>
            <a:r>
              <a:rPr lang="lv-LV" dirty="0" smtClean="0"/>
              <a:t>. Aktīvākie – tie, kuri aizbrauca </a:t>
            </a:r>
            <a:r>
              <a:rPr lang="lv-LV" dirty="0"/>
              <a:t>no Latvijas pirms 1991.gada vai ir jau dzimuši ārpus </a:t>
            </a:r>
            <a:r>
              <a:rPr lang="lv-LV" dirty="0" smtClean="0"/>
              <a:t>Latvijas. Mazāk aktīvie mītnes zemes aktivitātēs – </a:t>
            </a:r>
            <a:r>
              <a:rPr lang="lv-LV" dirty="0"/>
              <a:t>tie, kuri </a:t>
            </a:r>
            <a:r>
              <a:rPr lang="lv-LV" dirty="0" smtClean="0"/>
              <a:t>ieradās 2012.gadā </a:t>
            </a:r>
            <a:r>
              <a:rPr lang="lv-LV" dirty="0"/>
              <a:t>vai vēl </a:t>
            </a:r>
            <a:r>
              <a:rPr lang="lv-LV" dirty="0" smtClean="0"/>
              <a:t>nesenāk. Mazāka atšķirība diasporas aktīvismā.</a:t>
            </a:r>
          </a:p>
          <a:p>
            <a:pPr marL="457200" indent="-457200">
              <a:buFont typeface="+mj-lt"/>
              <a:buAutoNum type="arabicPeriod"/>
            </a:pPr>
            <a:r>
              <a:rPr lang="lv-LV" b="1" dirty="0"/>
              <a:t>Vieta</a:t>
            </a:r>
            <a:r>
              <a:rPr lang="lv-LV" dirty="0" smtClean="0"/>
              <a:t>. </a:t>
            </a:r>
            <a:r>
              <a:rPr lang="lv-LV" dirty="0"/>
              <a:t>Diasporas aktivitāšu skaits, kurās piedalījusies galvaspilsētā dzīvojošie, ir ievērojami lielāks nekā citās apdzīvotās vietās, īpaši mazpilsētās, ciematos vai laukos dzīvojošie. Mītnes zemes </a:t>
            </a:r>
            <a:r>
              <a:rPr lang="lv-LV" dirty="0" smtClean="0"/>
              <a:t>aktīvismu, turpretī, </a:t>
            </a:r>
            <a:r>
              <a:rPr lang="lv-LV" dirty="0"/>
              <a:t>vieta neietekmē. </a:t>
            </a:r>
          </a:p>
          <a:p>
            <a:pPr marL="457200" indent="-457200">
              <a:buFont typeface="+mj-lt"/>
              <a:buAutoNum type="arabicPeriod"/>
            </a:pPr>
            <a:r>
              <a:rPr lang="lv-LV" b="1" dirty="0" smtClean="0"/>
              <a:t>Sociālie tīkli</a:t>
            </a:r>
            <a:r>
              <a:rPr lang="lv-LV" dirty="0" smtClean="0"/>
              <a:t>. </a:t>
            </a:r>
            <a:r>
              <a:rPr lang="lv-LV" dirty="0"/>
              <a:t>Tie, kuri jūtas piederīgi vietējās apkaimes </a:t>
            </a:r>
            <a:r>
              <a:rPr lang="lv-LV" dirty="0" smtClean="0"/>
              <a:t>un mītnes zemes iedzīvotājiem </a:t>
            </a:r>
            <a:r>
              <a:rPr lang="lv-LV" dirty="0"/>
              <a:t>un kuriem ir </a:t>
            </a:r>
            <a:r>
              <a:rPr lang="lv-LV" dirty="0" smtClean="0"/>
              <a:t>vietējie draugi, </a:t>
            </a:r>
            <a:r>
              <a:rPr lang="lv-LV" dirty="0"/>
              <a:t>līdzdarbojas </a:t>
            </a:r>
            <a:r>
              <a:rPr lang="lv-LV" dirty="0" smtClean="0"/>
              <a:t>mītnes zemē aktīvāk </a:t>
            </a:r>
            <a:r>
              <a:rPr lang="lv-LV" dirty="0"/>
              <a:t>nekā tie, kuriem draugu starp vietējiem nav</a:t>
            </a:r>
            <a:r>
              <a:rPr lang="lv-LV" dirty="0" smtClean="0"/>
              <a:t>. Vietējie draugi veicina arī uz Latviju vērsto aktīvismu, bet drau</a:t>
            </a:r>
            <a:r>
              <a:rPr lang="lv-LV" dirty="0"/>
              <a:t>g</a:t>
            </a:r>
            <a:r>
              <a:rPr lang="lv-LV" dirty="0" smtClean="0"/>
              <a:t>i no Latvijas – diasporas aktīvismu. </a:t>
            </a:r>
          </a:p>
          <a:p>
            <a:pPr marL="457200" indent="-457200">
              <a:buFont typeface="+mj-lt"/>
              <a:buAutoNum type="arabicPeriod"/>
            </a:pPr>
            <a:r>
              <a:rPr lang="lv-LV" b="1" dirty="0" smtClean="0"/>
              <a:t>Pilsonība</a:t>
            </a:r>
            <a:r>
              <a:rPr lang="lv-LV" dirty="0" smtClean="0"/>
              <a:t>. </a:t>
            </a:r>
            <a:r>
              <a:rPr lang="lv-LV" dirty="0"/>
              <a:t>Viens no </a:t>
            </a:r>
            <a:r>
              <a:rPr lang="lv-LV" dirty="0" smtClean="0"/>
              <a:t>galvenajiem fakoriem mītnes </a:t>
            </a:r>
            <a:r>
              <a:rPr lang="lv-LV" dirty="0"/>
              <a:t>zemes </a:t>
            </a:r>
            <a:r>
              <a:rPr lang="lv-LV" dirty="0" smtClean="0"/>
              <a:t>aktīvismam, pie tam svarīga arī diasporas aktīvismā.</a:t>
            </a:r>
          </a:p>
          <a:p>
            <a:pPr marL="457200" indent="-457200">
              <a:buFont typeface="+mj-lt"/>
              <a:buAutoNum type="arabicPeriod"/>
            </a:pPr>
            <a:endParaRPr lang="lv-LV" dirty="0" smtClean="0"/>
          </a:p>
          <a:p>
            <a:pPr marL="457200" indent="-457200">
              <a:buFont typeface="+mj-lt"/>
              <a:buAutoNum type="arabicPeriod"/>
            </a:pPr>
            <a:endParaRPr lang="lv-LV" dirty="0"/>
          </a:p>
          <a:p>
            <a:pPr marL="457200" indent="-457200">
              <a:buFont typeface="+mj-lt"/>
              <a:buAutoNum type="arabicPeriod"/>
            </a:pPr>
            <a:endParaRPr lang="lv-LV" dirty="0"/>
          </a:p>
          <a:p>
            <a:pPr marL="457200" indent="-457200">
              <a:buFont typeface="+mj-lt"/>
              <a:buAutoNum type="arabicPeriod"/>
            </a:pPr>
            <a:endParaRPr lang="lv-LV" dirty="0" smtClean="0"/>
          </a:p>
          <a:p>
            <a:pPr marL="457200" indent="-457200">
              <a:buFont typeface="+mj-lt"/>
              <a:buAutoNum type="arabicPeriod"/>
            </a:pPr>
            <a:endParaRPr lang="lv-LV" dirty="0" smtClean="0"/>
          </a:p>
          <a:p>
            <a:endParaRPr lang="lv-LV" dirty="0"/>
          </a:p>
          <a:p>
            <a:endParaRPr lang="lv-LV" b="1" dirty="0"/>
          </a:p>
          <a:p>
            <a:endParaRPr lang="lv-LV" dirty="0"/>
          </a:p>
        </p:txBody>
      </p:sp>
    </p:spTree>
    <p:extLst>
      <p:ext uri="{BB962C8B-B14F-4D97-AF65-F5344CB8AC3E}">
        <p14:creationId xmlns:p14="http://schemas.microsoft.com/office/powerpoint/2010/main" val="388957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Kas ietekmē diasporas aktīvismu?</a:t>
            </a:r>
          </a:p>
        </p:txBody>
      </p:sp>
      <p:sp>
        <p:nvSpPr>
          <p:cNvPr id="3" name="Content Placeholder 2"/>
          <p:cNvSpPr>
            <a:spLocks noGrp="1"/>
          </p:cNvSpPr>
          <p:nvPr>
            <p:ph idx="1"/>
          </p:nvPr>
        </p:nvSpPr>
        <p:spPr>
          <a:xfrm>
            <a:off x="1097280" y="1845734"/>
            <a:ext cx="10058400" cy="4250266"/>
          </a:xfrm>
        </p:spPr>
        <p:txBody>
          <a:bodyPr>
            <a:normAutofit/>
          </a:bodyPr>
          <a:lstStyle/>
          <a:p>
            <a:r>
              <a:rPr lang="lv-LV" b="1" dirty="0" smtClean="0"/>
              <a:t>Saikne ar Latviju</a:t>
            </a:r>
            <a:r>
              <a:rPr lang="lv-LV" dirty="0" smtClean="0"/>
              <a:t>. </a:t>
            </a:r>
            <a:r>
              <a:rPr lang="lv-LV" dirty="0"/>
              <a:t>Tie, kuriem ir transnacionāls dzīvesveids </a:t>
            </a:r>
            <a:r>
              <a:rPr lang="lv-LV" dirty="0" smtClean="0"/>
              <a:t> un kuri </a:t>
            </a:r>
            <a:r>
              <a:rPr lang="lv-LV" dirty="0"/>
              <a:t>regulāri, vismaz reizi mēnesī brauc uz </a:t>
            </a:r>
            <a:r>
              <a:rPr lang="lv-LV" dirty="0" smtClean="0"/>
              <a:t>Latviju, </a:t>
            </a:r>
            <a:r>
              <a:rPr lang="lv-LV" dirty="0"/>
              <a:t>ir aktīvāki nekā tie, kuri uz Latviju brauc retāk nekā reizi </a:t>
            </a:r>
            <a:r>
              <a:rPr lang="lv-LV" dirty="0" smtClean="0"/>
              <a:t>pusgadā. </a:t>
            </a:r>
          </a:p>
          <a:p>
            <a:r>
              <a:rPr lang="lv-LV" b="1" dirty="0" smtClean="0"/>
              <a:t>Saskaršanās ar diskrimināciju</a:t>
            </a:r>
            <a:r>
              <a:rPr lang="lv-LV" dirty="0" smtClean="0"/>
              <a:t>. Politiski </a:t>
            </a:r>
            <a:r>
              <a:rPr lang="lv-LV" dirty="0"/>
              <a:t>un sabiedriski </a:t>
            </a:r>
            <a:r>
              <a:rPr lang="lv-LV" dirty="0" smtClean="0"/>
              <a:t>aktīvāki diasporas un uz Latviju vērstajās aktivitātēs </a:t>
            </a:r>
            <a:r>
              <a:rPr lang="lv-LV" dirty="0"/>
              <a:t>ir tie diasporas pārstāvji, kuri saskārušies ar netaisnīgu, nevienlīdzīgu attieksmi no darba devēju </a:t>
            </a:r>
            <a:r>
              <a:rPr lang="lv-LV" dirty="0" smtClean="0"/>
              <a:t>puses. </a:t>
            </a:r>
          </a:p>
          <a:p>
            <a:r>
              <a:rPr lang="lv-LV" b="1" dirty="0" smtClean="0"/>
              <a:t>Informācija</a:t>
            </a:r>
            <a:r>
              <a:rPr lang="lv-LV" dirty="0" smtClean="0"/>
              <a:t>. </a:t>
            </a:r>
            <a:r>
              <a:rPr lang="lv-LV" dirty="0"/>
              <a:t>līdzdalības līmenis ir nozīmīgi augstāks starp tiem Eiropas latviešiem, kuri seko līdzi Latvijas NVO un diasporas organizāciju sniegtajai </a:t>
            </a:r>
            <a:r>
              <a:rPr lang="lv-LV" dirty="0" smtClean="0"/>
              <a:t>informācijai</a:t>
            </a:r>
            <a:r>
              <a:rPr lang="lv-LV" b="1" dirty="0" smtClean="0"/>
              <a:t>. </a:t>
            </a:r>
            <a:r>
              <a:rPr lang="lv-LV" dirty="0"/>
              <a:t>Tie, kuri katru vai gandrīz katru dienu seko līdzi ziņām nacionālajos plašsaziņas līdzekļos vai informācijai ārzemēs dzīvojošo latviešu ziņu portālos Latvijas </a:t>
            </a:r>
            <a:r>
              <a:rPr lang="lv-LV" dirty="0" smtClean="0"/>
              <a:t>diasporas, politiskajā </a:t>
            </a:r>
            <a:r>
              <a:rPr lang="lv-LV" dirty="0"/>
              <a:t>un sabiedriskajā dzīvē piedalās aktīvāk nekā tie, kuri to dara </a:t>
            </a:r>
            <a:r>
              <a:rPr lang="lv-LV" dirty="0" smtClean="0"/>
              <a:t>reti. </a:t>
            </a:r>
            <a:r>
              <a:rPr lang="lv-LV" dirty="0"/>
              <a:t>Valsts iestāžu un </a:t>
            </a:r>
            <a:r>
              <a:rPr lang="lv-LV" dirty="0" smtClean="0"/>
              <a:t>pašvaldību </a:t>
            </a:r>
            <a:r>
              <a:rPr lang="lv-LV" dirty="0"/>
              <a:t>sniegtā informācija turpretī nemotivē diasporas pārstāvjus aktīvāk iesaistīties Latvijas politiskajā un sabiedriskajā dzīvē</a:t>
            </a:r>
            <a:r>
              <a:rPr lang="lv-LV" dirty="0" smtClean="0"/>
              <a:t>.</a:t>
            </a:r>
            <a:endParaRPr lang="lv-LV" b="1" dirty="0"/>
          </a:p>
          <a:p>
            <a:endParaRPr lang="lv-LV" dirty="0" smtClean="0"/>
          </a:p>
          <a:p>
            <a:endParaRPr lang="lv-LV" dirty="0" smtClean="0"/>
          </a:p>
          <a:p>
            <a:endParaRPr lang="lv-LV" dirty="0"/>
          </a:p>
          <a:p>
            <a:endParaRPr lang="lv-LV" dirty="0"/>
          </a:p>
          <a:p>
            <a:endParaRPr lang="lv-LV" dirty="0" smtClean="0"/>
          </a:p>
          <a:p>
            <a:endParaRPr lang="lv-LV" dirty="0"/>
          </a:p>
          <a:p>
            <a:endParaRPr lang="lv-LV" dirty="0"/>
          </a:p>
          <a:p>
            <a:endParaRPr lang="lv-LV" dirty="0"/>
          </a:p>
          <a:p>
            <a:endParaRPr lang="lv-LV" dirty="0"/>
          </a:p>
        </p:txBody>
      </p:sp>
    </p:spTree>
    <p:extLst>
      <p:ext uri="{BB962C8B-B14F-4D97-AF65-F5344CB8AC3E}">
        <p14:creationId xmlns:p14="http://schemas.microsoft.com/office/powerpoint/2010/main" val="2396485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Kas ietekmē diasporas aktīvismu?</a:t>
            </a:r>
          </a:p>
        </p:txBody>
      </p:sp>
      <p:sp>
        <p:nvSpPr>
          <p:cNvPr id="3" name="Content Placeholder 2"/>
          <p:cNvSpPr>
            <a:spLocks noGrp="1"/>
          </p:cNvSpPr>
          <p:nvPr>
            <p:ph idx="1"/>
          </p:nvPr>
        </p:nvSpPr>
        <p:spPr>
          <a:xfrm>
            <a:off x="1097280" y="1845734"/>
            <a:ext cx="10815320" cy="4237566"/>
          </a:xfrm>
        </p:spPr>
        <p:txBody>
          <a:bodyPr>
            <a:normAutofit/>
          </a:bodyPr>
          <a:lstStyle/>
          <a:p>
            <a:r>
              <a:rPr lang="lv-LV" b="1" dirty="0"/>
              <a:t>Sociālais slānis</a:t>
            </a:r>
            <a:r>
              <a:rPr lang="lv-LV" dirty="0"/>
              <a:t>. Vadītāji politiskajā un sabiedriskajā dzīvē piedalās aktīvāk nekā vairums zemāku profesiju, izņemot vadošos speciālistus, pārstāvji. Izteikti mazaktīvi uz Latviju vērstajās aktivitātēs ir ir iekārtu un mašīnu operatori vai izstradājumu montieri un vienkārši strādnieki. Diasporas aktivitātēs </a:t>
            </a:r>
            <a:r>
              <a:rPr lang="lv-LV" dirty="0" smtClean="0"/>
              <a:t>– nedaudz </a:t>
            </a:r>
            <a:r>
              <a:rPr lang="lv-LV" dirty="0"/>
              <a:t>mazāka noslāņošanās</a:t>
            </a:r>
            <a:r>
              <a:rPr lang="lv-LV" dirty="0" smtClean="0"/>
              <a:t>.</a:t>
            </a:r>
          </a:p>
          <a:p>
            <a:r>
              <a:rPr lang="lv-LV" b="1" dirty="0" smtClean="0"/>
              <a:t>Dzimums</a:t>
            </a:r>
            <a:r>
              <a:rPr lang="lv-LV" dirty="0" smtClean="0"/>
              <a:t>. Diasporas </a:t>
            </a:r>
            <a:r>
              <a:rPr lang="lv-LV" dirty="0"/>
              <a:t>sievietes Latvijas politiskajā un sabiedriskajā dzīvē iesaistās mazāk</a:t>
            </a:r>
            <a:r>
              <a:rPr lang="lv-LV" dirty="0" smtClean="0"/>
              <a:t>.</a:t>
            </a:r>
          </a:p>
          <a:p>
            <a:r>
              <a:rPr lang="lv-LV" b="1" dirty="0" smtClean="0"/>
              <a:t>Nodarbošanās</a:t>
            </a:r>
            <a:r>
              <a:rPr lang="lv-LV" dirty="0" smtClean="0"/>
              <a:t>: Salīdzinoši </a:t>
            </a:r>
            <a:r>
              <a:rPr lang="lv-LV" dirty="0"/>
              <a:t>aktīvi ir studenti, </a:t>
            </a:r>
            <a:r>
              <a:rPr lang="lv-LV" dirty="0" smtClean="0"/>
              <a:t>strādājošie, pašnodarbinātie </a:t>
            </a:r>
            <a:r>
              <a:rPr lang="lv-LV" dirty="0"/>
              <a:t>un </a:t>
            </a:r>
            <a:r>
              <a:rPr lang="lv-LV" dirty="0" smtClean="0"/>
              <a:t>pensionāri (mītnes zemes aktivitātēs - studenti un pensionāri).</a:t>
            </a:r>
          </a:p>
          <a:p>
            <a:r>
              <a:rPr lang="lv-LV" b="1" dirty="0" smtClean="0"/>
              <a:t>Tautība</a:t>
            </a:r>
            <a:r>
              <a:rPr lang="lv-LV" dirty="0" smtClean="0"/>
              <a:t>: </a:t>
            </a:r>
            <a:r>
              <a:rPr lang="lv-LV" dirty="0"/>
              <a:t>Latvieši diasporas aktivitātēs iesaistās </a:t>
            </a:r>
            <a:r>
              <a:rPr lang="lv-LV" dirty="0" smtClean="0"/>
              <a:t>nozīmīgi biežāk </a:t>
            </a:r>
            <a:r>
              <a:rPr lang="lv-LV" dirty="0"/>
              <a:t>nekā </a:t>
            </a:r>
            <a:r>
              <a:rPr lang="lv-LV" dirty="0" smtClean="0"/>
              <a:t>krievi. </a:t>
            </a:r>
            <a:r>
              <a:rPr lang="lv-LV" dirty="0"/>
              <a:t>Krievu respondenti piedalās </a:t>
            </a:r>
            <a:r>
              <a:rPr lang="lv-LV" dirty="0" smtClean="0"/>
              <a:t>arī par </a:t>
            </a:r>
            <a:r>
              <a:rPr lang="lv-LV" dirty="0"/>
              <a:t>15% mazāk Latvijas politisko un sabiedrisko </a:t>
            </a:r>
            <a:r>
              <a:rPr lang="lv-LV" dirty="0" smtClean="0"/>
              <a:t>aktivitāšu, </a:t>
            </a:r>
            <a:r>
              <a:rPr lang="lv-LV" dirty="0"/>
              <a:t>tomēr atšķirība nav statistiski </a:t>
            </a:r>
            <a:r>
              <a:rPr lang="lv-LV" dirty="0" smtClean="0"/>
              <a:t>nozīmīga. </a:t>
            </a:r>
          </a:p>
          <a:p>
            <a:r>
              <a:rPr lang="lv-LV" b="1" dirty="0" smtClean="0"/>
              <a:t>Priekšstats par latviešiem</a:t>
            </a:r>
            <a:r>
              <a:rPr lang="lv-LV" dirty="0" smtClean="0"/>
              <a:t>: </a:t>
            </a:r>
            <a:r>
              <a:rPr lang="lv-LV" dirty="0"/>
              <a:t>iesaiste diasporas aktivitātēs saistīta ar priekšstatu par latviešiem kā strādīgiem, mērķtiecīgiem, drosmīgiem, stabiliem un patstāvīgiem</a:t>
            </a:r>
          </a:p>
          <a:p>
            <a:endParaRPr lang="lv-LV" dirty="0"/>
          </a:p>
          <a:p>
            <a:endParaRPr lang="lv-LV" dirty="0"/>
          </a:p>
          <a:p>
            <a:endParaRPr lang="lv-LV" dirty="0"/>
          </a:p>
          <a:p>
            <a:endParaRPr lang="lv-LV" dirty="0" smtClean="0"/>
          </a:p>
          <a:p>
            <a:endParaRPr lang="lv-LV" dirty="0"/>
          </a:p>
          <a:p>
            <a:endParaRPr lang="lv-LV" dirty="0"/>
          </a:p>
          <a:p>
            <a:endParaRPr lang="lv-LV" dirty="0"/>
          </a:p>
        </p:txBody>
      </p:sp>
    </p:spTree>
    <p:extLst>
      <p:ext uri="{BB962C8B-B14F-4D97-AF65-F5344CB8AC3E}">
        <p14:creationId xmlns:p14="http://schemas.microsoft.com/office/powerpoint/2010/main" val="2357325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2757" y="2675467"/>
            <a:ext cx="5221276" cy="3450696"/>
          </a:xfrm>
        </p:spPr>
        <p:txBody>
          <a:bodyPr numCol="1">
            <a:normAutofit/>
          </a:bodyPr>
          <a:lstStyle/>
          <a:p>
            <a:r>
              <a:rPr lang="lv-LV" sz="2800" dirty="0" smtClean="0">
                <a:solidFill>
                  <a:schemeClr val="accent1"/>
                </a:solidFill>
              </a:rPr>
              <a:t>Piemīt:</a:t>
            </a:r>
          </a:p>
          <a:p>
            <a:pPr lvl="1">
              <a:spcBef>
                <a:spcPts val="0"/>
              </a:spcBef>
            </a:pPr>
            <a:r>
              <a:rPr lang="lv-LV" sz="2800" dirty="0" smtClean="0"/>
              <a:t>Strādīgs (66%)</a:t>
            </a:r>
          </a:p>
          <a:p>
            <a:pPr lvl="1">
              <a:spcBef>
                <a:spcPts val="0"/>
              </a:spcBef>
            </a:pPr>
            <a:r>
              <a:rPr lang="lv-LV" sz="2800" dirty="0" smtClean="0">
                <a:solidFill>
                  <a:srgbClr val="0070C0"/>
                </a:solidFill>
              </a:rPr>
              <a:t>Skaudīgs (36%)</a:t>
            </a:r>
          </a:p>
          <a:p>
            <a:pPr lvl="1">
              <a:spcBef>
                <a:spcPts val="0"/>
              </a:spcBef>
            </a:pPr>
            <a:r>
              <a:rPr lang="lv-LV" sz="2800" dirty="0" smtClean="0">
                <a:solidFill>
                  <a:srgbClr val="0070C0"/>
                </a:solidFill>
              </a:rPr>
              <a:t>Drūms (19%)</a:t>
            </a:r>
          </a:p>
          <a:p>
            <a:pPr lvl="1">
              <a:spcBef>
                <a:spcPts val="0"/>
              </a:spcBef>
            </a:pPr>
            <a:r>
              <a:rPr lang="lv-LV" sz="2800" dirty="0" smtClean="0"/>
              <a:t>Apķērīgs (13%)</a:t>
            </a:r>
          </a:p>
          <a:p>
            <a:pPr lvl="1" algn="just">
              <a:spcBef>
                <a:spcPts val="0"/>
              </a:spcBef>
            </a:pPr>
            <a:r>
              <a:rPr lang="lv-LV" sz="2800" dirty="0" smtClean="0">
                <a:solidFill>
                  <a:srgbClr val="0070C0"/>
                </a:solidFill>
              </a:rPr>
              <a:t>Pakļāvīgs (13%)</a:t>
            </a:r>
          </a:p>
        </p:txBody>
      </p:sp>
      <p:sp>
        <p:nvSpPr>
          <p:cNvPr id="3" name="Title 2"/>
          <p:cNvSpPr>
            <a:spLocks noGrp="1"/>
          </p:cNvSpPr>
          <p:nvPr>
            <p:ph type="title"/>
          </p:nvPr>
        </p:nvSpPr>
        <p:spPr/>
        <p:txBody>
          <a:bodyPr>
            <a:normAutofit/>
          </a:bodyPr>
          <a:lstStyle/>
          <a:p>
            <a:r>
              <a:rPr lang="lv-LV" dirty="0" smtClean="0"/>
              <a:t>Kādi ir priekšstati </a:t>
            </a:r>
            <a:r>
              <a:rPr lang="lv-LV" dirty="0" smtClean="0"/>
              <a:t>par tipisku Latvijas </a:t>
            </a:r>
            <a:r>
              <a:rPr lang="lv-LV" dirty="0" smtClean="0"/>
              <a:t>iedzīvotāju?</a:t>
            </a:r>
            <a:endParaRPr lang="lv-LV" dirty="0"/>
          </a:p>
        </p:txBody>
      </p:sp>
      <p:sp>
        <p:nvSpPr>
          <p:cNvPr id="5" name="Content Placeholder 1"/>
          <p:cNvSpPr txBox="1">
            <a:spLocks/>
          </p:cNvSpPr>
          <p:nvPr/>
        </p:nvSpPr>
        <p:spPr>
          <a:xfrm>
            <a:off x="6587233" y="2636912"/>
            <a:ext cx="5221276" cy="3450696"/>
          </a:xfrm>
          <a:prstGeom prst="rect">
            <a:avLst/>
          </a:prstGeom>
        </p:spPr>
        <p:txBody>
          <a:bodyPr vert="horz" lIns="91440" tIns="45720" rIns="91440" bIns="45720" numCol="1"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lv-LV" sz="2800" dirty="0" smtClean="0">
                <a:solidFill>
                  <a:schemeClr val="accent1"/>
                </a:solidFill>
              </a:rPr>
              <a:t>Nepiemīt</a:t>
            </a:r>
            <a:r>
              <a:rPr lang="lv-LV" sz="2800" dirty="0">
                <a:solidFill>
                  <a:schemeClr val="accent1"/>
                </a:solidFill>
              </a:rPr>
              <a:t>:</a:t>
            </a:r>
            <a:endParaRPr lang="lv-LV" sz="2800" dirty="0" smtClean="0">
              <a:solidFill>
                <a:schemeClr val="accent1"/>
              </a:solidFill>
            </a:endParaRPr>
          </a:p>
          <a:p>
            <a:pPr lvl="1">
              <a:spcBef>
                <a:spcPts val="0"/>
              </a:spcBef>
            </a:pPr>
            <a:r>
              <a:rPr lang="lv-LV" sz="2800" dirty="0" smtClean="0"/>
              <a:t>Slinks (2%)</a:t>
            </a:r>
          </a:p>
          <a:p>
            <a:pPr lvl="1">
              <a:spcBef>
                <a:spcPts val="0"/>
              </a:spcBef>
            </a:pPr>
            <a:r>
              <a:rPr lang="lv-LV" sz="2800" dirty="0" smtClean="0">
                <a:solidFill>
                  <a:srgbClr val="0070C0"/>
                </a:solidFill>
              </a:rPr>
              <a:t>Izlēmīgs (2%)</a:t>
            </a:r>
          </a:p>
          <a:p>
            <a:pPr lvl="1">
              <a:spcBef>
                <a:spcPts val="0"/>
              </a:spcBef>
            </a:pPr>
            <a:r>
              <a:rPr lang="lv-LV" sz="2800" dirty="0" smtClean="0"/>
              <a:t>Garlaicīgs (3%)</a:t>
            </a:r>
          </a:p>
          <a:p>
            <a:pPr lvl="1">
              <a:spcBef>
                <a:spcPts val="0"/>
              </a:spcBef>
            </a:pPr>
            <a:r>
              <a:rPr lang="lv-LV" sz="2800" dirty="0" smtClean="0">
                <a:solidFill>
                  <a:srgbClr val="0070C0"/>
                </a:solidFill>
              </a:rPr>
              <a:t>Drosmīgs (5%)</a:t>
            </a:r>
          </a:p>
          <a:p>
            <a:pPr lvl="1">
              <a:spcBef>
                <a:spcPts val="0"/>
              </a:spcBef>
            </a:pPr>
            <a:r>
              <a:rPr lang="lv-LV" sz="2800" dirty="0" smtClean="0">
                <a:solidFill>
                  <a:srgbClr val="0070C0"/>
                </a:solidFill>
              </a:rPr>
              <a:t>Ambiciozs (5%)</a:t>
            </a:r>
            <a:r>
              <a:rPr lang="lv-LV" sz="2800" dirty="0" smtClean="0"/>
              <a:t>	</a:t>
            </a:r>
            <a:endParaRPr lang="lv-LV" sz="2800" dirty="0"/>
          </a:p>
        </p:txBody>
      </p:sp>
    </p:spTree>
    <p:extLst>
      <p:ext uri="{BB962C8B-B14F-4D97-AF65-F5344CB8AC3E}">
        <p14:creationId xmlns:p14="http://schemas.microsoft.com/office/powerpoint/2010/main" val="3451047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lv-LV" dirty="0"/>
              <a:t>Vai </a:t>
            </a:r>
            <a:r>
              <a:rPr lang="lv-LV" dirty="0" smtClean="0"/>
              <a:t>nepieciešams veidot </a:t>
            </a:r>
            <a:r>
              <a:rPr lang="lv-LV" dirty="0"/>
              <a:t>atsevišķu politisko partiju diasporas interešu </a:t>
            </a:r>
            <a:r>
              <a:rPr lang="lv-LV" dirty="0" smtClean="0"/>
              <a:t>pārstāvībai? </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6329279"/>
              </p:ext>
            </p:extLst>
          </p:nvPr>
        </p:nvGraphicFramePr>
        <p:xfrm>
          <a:off x="1098551" y="2247901"/>
          <a:ext cx="9878483" cy="37131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5818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dirty="0" smtClean="0"/>
              <a:t>Vēlēšanu sistēmas reformas, kas motivētu piedalīties</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4474151"/>
              </p:ext>
            </p:extLst>
          </p:nvPr>
        </p:nvGraphicFramePr>
        <p:xfrm>
          <a:off x="1199456" y="2315220"/>
          <a:ext cx="10502568" cy="3706390"/>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5080000" y="2527300"/>
            <a:ext cx="1181100" cy="685800"/>
          </a:xfrm>
          <a:prstGeom prst="ellipse">
            <a:avLst/>
          </a:prstGeom>
          <a:noFill/>
          <a:ln w="38100">
            <a:solidFill>
              <a:srgbClr val="E48B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963942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dirty="0"/>
              <a:t>Jautājumi, kas satrauc </a:t>
            </a:r>
            <a:r>
              <a:rPr lang="lv-LV" dirty="0" smtClean="0"/>
              <a:t>diasporu</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0582547"/>
              </p:ext>
            </p:extLst>
          </p:nvPr>
        </p:nvGraphicFramePr>
        <p:xfrm>
          <a:off x="1244600" y="2015933"/>
          <a:ext cx="9537700" cy="4509120"/>
        </p:xfrm>
        <a:graphic>
          <a:graphicData uri="http://schemas.openxmlformats.org/drawingml/2006/chart">
            <c:chart xmlns:c="http://schemas.openxmlformats.org/drawingml/2006/chart" xmlns:r="http://schemas.openxmlformats.org/officeDocument/2006/relationships" r:id="rId2"/>
          </a:graphicData>
        </a:graphic>
      </p:graphicFrame>
      <p:sp>
        <p:nvSpPr>
          <p:cNvPr id="2" name="Taisnstūris 1"/>
          <p:cNvSpPr/>
          <p:nvPr/>
        </p:nvSpPr>
        <p:spPr>
          <a:xfrm>
            <a:off x="6280387" y="1831267"/>
            <a:ext cx="3909596" cy="369332"/>
          </a:xfrm>
          <a:prstGeom prst="rect">
            <a:avLst/>
          </a:prstGeom>
        </p:spPr>
        <p:txBody>
          <a:bodyPr wrap="none">
            <a:spAutoFit/>
          </a:bodyPr>
          <a:lstStyle/>
          <a:p>
            <a:r>
              <a:rPr lang="lv-LV" dirty="0"/>
              <a:t>Galvenie riski Latvijai vidējā </a:t>
            </a:r>
            <a:r>
              <a:rPr lang="lv-LV" dirty="0" smtClean="0"/>
              <a:t>termiņā (%)</a:t>
            </a:r>
            <a:endParaRPr lang="lv-LV" dirty="0"/>
          </a:p>
        </p:txBody>
      </p:sp>
      <p:cxnSp>
        <p:nvCxnSpPr>
          <p:cNvPr id="6" name="Straight Arrow Connector 5"/>
          <p:cNvCxnSpPr/>
          <p:nvPr/>
        </p:nvCxnSpPr>
        <p:spPr>
          <a:xfrm flipH="1" flipV="1">
            <a:off x="8235185" y="4406900"/>
            <a:ext cx="390407" cy="393700"/>
          </a:xfrm>
          <a:prstGeom prst="straightConnector1">
            <a:avLst/>
          </a:prstGeom>
          <a:ln w="38100">
            <a:solidFill>
              <a:srgbClr val="E48B08"/>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91184" y="5054600"/>
            <a:ext cx="1534407" cy="355600"/>
          </a:xfrm>
          <a:prstGeom prst="straightConnector1">
            <a:avLst/>
          </a:prstGeom>
          <a:ln w="38100">
            <a:solidFill>
              <a:srgbClr val="E48B08"/>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638468" y="4800600"/>
            <a:ext cx="2778838" cy="584775"/>
          </a:xfrm>
          <a:prstGeom prst="rect">
            <a:avLst/>
          </a:prstGeom>
          <a:noFill/>
        </p:spPr>
        <p:txBody>
          <a:bodyPr wrap="none" rtlCol="0">
            <a:spAutoFit/>
          </a:bodyPr>
          <a:lstStyle/>
          <a:p>
            <a:r>
              <a:rPr lang="lv-LV" sz="1600" dirty="0" smtClean="0"/>
              <a:t>Pārlieks konservatīvisms vairāk </a:t>
            </a:r>
          </a:p>
          <a:p>
            <a:r>
              <a:rPr lang="lv-LV" sz="1600" dirty="0" smtClean="0"/>
              <a:t>nekā vērtību liberalizēšanās</a:t>
            </a:r>
            <a:endParaRPr lang="lv-LV" sz="1600" dirty="0"/>
          </a:p>
        </p:txBody>
      </p:sp>
    </p:spTree>
    <p:extLst>
      <p:ext uri="{BB962C8B-B14F-4D97-AF65-F5344CB8AC3E}">
        <p14:creationId xmlns:p14="http://schemas.microsoft.com/office/powerpoint/2010/main" val="1147669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97280" y="286603"/>
            <a:ext cx="10555028" cy="1450757"/>
          </a:xfrm>
        </p:spPr>
        <p:txBody>
          <a:bodyPr/>
          <a:lstStyle/>
          <a:p>
            <a:r>
              <a:rPr lang="lv-LV" dirty="0" smtClean="0"/>
              <a:t>Latvijas diaspora Padomju gados</a:t>
            </a:r>
            <a:endParaRPr lang="lv-LV" dirty="0"/>
          </a:p>
        </p:txBody>
      </p:sp>
      <p:pic>
        <p:nvPicPr>
          <p:cNvPr id="4" name="Attēls 3"/>
          <p:cNvPicPr>
            <a:picLocks noChangeAspect="1"/>
          </p:cNvPicPr>
          <p:nvPr/>
        </p:nvPicPr>
        <p:blipFill>
          <a:blip r:embed="rId2"/>
          <a:stretch>
            <a:fillRect/>
          </a:stretch>
        </p:blipFill>
        <p:spPr>
          <a:xfrm>
            <a:off x="7304868" y="1803633"/>
            <a:ext cx="3546274" cy="2485360"/>
          </a:xfrm>
          <a:prstGeom prst="rect">
            <a:avLst/>
          </a:prstGeom>
        </p:spPr>
      </p:pic>
      <p:pic>
        <p:nvPicPr>
          <p:cNvPr id="5" name="Attēls 4"/>
          <p:cNvPicPr>
            <a:picLocks noChangeAspect="1"/>
          </p:cNvPicPr>
          <p:nvPr/>
        </p:nvPicPr>
        <p:blipFill>
          <a:blip r:embed="rId3"/>
          <a:stretch>
            <a:fillRect/>
          </a:stretch>
        </p:blipFill>
        <p:spPr>
          <a:xfrm>
            <a:off x="5234261" y="4016121"/>
            <a:ext cx="3895142" cy="2215937"/>
          </a:xfrm>
          <a:prstGeom prst="rect">
            <a:avLst/>
          </a:prstGeom>
        </p:spPr>
      </p:pic>
      <p:pic>
        <p:nvPicPr>
          <p:cNvPr id="6" name="Attēls 5"/>
          <p:cNvPicPr>
            <a:picLocks noChangeAspect="1"/>
          </p:cNvPicPr>
          <p:nvPr/>
        </p:nvPicPr>
        <p:blipFill>
          <a:blip r:embed="rId4"/>
          <a:stretch>
            <a:fillRect/>
          </a:stretch>
        </p:blipFill>
        <p:spPr>
          <a:xfrm>
            <a:off x="1320478" y="1976000"/>
            <a:ext cx="4274979" cy="2859931"/>
          </a:xfrm>
          <a:prstGeom prst="rect">
            <a:avLst/>
          </a:prstGeom>
        </p:spPr>
      </p:pic>
    </p:spTree>
    <p:extLst>
      <p:ext uri="{BB962C8B-B14F-4D97-AF65-F5344CB8AC3E}">
        <p14:creationId xmlns:p14="http://schemas.microsoft.com/office/powerpoint/2010/main" val="91464109"/>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400" y="286603"/>
            <a:ext cx="11442700" cy="1450757"/>
          </a:xfrm>
        </p:spPr>
        <p:txBody>
          <a:bodyPr>
            <a:normAutofit/>
          </a:bodyPr>
          <a:lstStyle/>
          <a:p>
            <a:r>
              <a:rPr lang="lv-LV" dirty="0" smtClean="0"/>
              <a:t>Ko sagaida no </a:t>
            </a:r>
            <a:r>
              <a:rPr lang="lv-LV" dirty="0"/>
              <a:t>Latvijas diasporas </a:t>
            </a:r>
            <a:r>
              <a:rPr lang="lv-LV" dirty="0" smtClean="0"/>
              <a:t>organizācijām? </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7495052"/>
              </p:ext>
            </p:extLst>
          </p:nvPr>
        </p:nvGraphicFramePr>
        <p:xfrm>
          <a:off x="239350" y="1854200"/>
          <a:ext cx="11713301"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0105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Secinājumi</a:t>
            </a:r>
            <a:endParaRPr lang="lv-LV" dirty="0"/>
          </a:p>
        </p:txBody>
      </p:sp>
      <p:sp>
        <p:nvSpPr>
          <p:cNvPr id="3" name="Satura vietturis 2"/>
          <p:cNvSpPr>
            <a:spLocks noGrp="1"/>
          </p:cNvSpPr>
          <p:nvPr>
            <p:ph idx="1"/>
          </p:nvPr>
        </p:nvSpPr>
        <p:spPr>
          <a:xfrm>
            <a:off x="1097280" y="2133600"/>
            <a:ext cx="10058400" cy="3735494"/>
          </a:xfrm>
        </p:spPr>
        <p:txBody>
          <a:bodyPr/>
          <a:lstStyle/>
          <a:p>
            <a:r>
              <a:rPr lang="lv-LV" dirty="0" smtClean="0"/>
              <a:t>Diaspora </a:t>
            </a:r>
            <a:r>
              <a:rPr lang="lv-LV" b="1" dirty="0" smtClean="0"/>
              <a:t>nav neaktīva</a:t>
            </a:r>
            <a:r>
              <a:rPr lang="lv-LV" dirty="0" smtClean="0"/>
              <a:t>, bet izvēlas konkrētajai situācijai piemērotākās līdzdalības formas.</a:t>
            </a:r>
          </a:p>
          <a:p>
            <a:r>
              <a:rPr lang="lv-LV" dirty="0" smtClean="0"/>
              <a:t>Diasporas </a:t>
            </a:r>
            <a:r>
              <a:rPr lang="lv-LV" dirty="0"/>
              <a:t>iesaistes veicināšanai īpaši svarīgas </a:t>
            </a:r>
            <a:r>
              <a:rPr lang="lv-LV" b="1" dirty="0"/>
              <a:t>attālinātās līdzdalības formas</a:t>
            </a:r>
            <a:r>
              <a:rPr lang="lv-LV" dirty="0"/>
              <a:t>, tādas </a:t>
            </a:r>
            <a:r>
              <a:rPr lang="lv-LV" dirty="0" smtClean="0"/>
              <a:t>kā </a:t>
            </a:r>
            <a:r>
              <a:rPr lang="lv-LV" dirty="0"/>
              <a:t>manabalss un elektroniska </a:t>
            </a:r>
            <a:r>
              <a:rPr lang="lv-LV" dirty="0" smtClean="0"/>
              <a:t>balsošana</a:t>
            </a:r>
          </a:p>
          <a:p>
            <a:r>
              <a:rPr lang="lv-LV" b="1" dirty="0"/>
              <a:t>Diasporas </a:t>
            </a:r>
            <a:r>
              <a:rPr lang="lv-LV" b="1" dirty="0" smtClean="0"/>
              <a:t>organizācijām </a:t>
            </a:r>
            <a:r>
              <a:rPr lang="lv-LV" dirty="0" smtClean="0"/>
              <a:t>būtiska loma informācijas izplatīšanā, oranizēšanā. Taču tās</a:t>
            </a:r>
            <a:r>
              <a:rPr lang="lv-LV" b="1" dirty="0" smtClean="0"/>
              <a:t> </a:t>
            </a:r>
            <a:r>
              <a:rPr lang="lv-LV" dirty="0" smtClean="0"/>
              <a:t>šobrīd</a:t>
            </a:r>
            <a:r>
              <a:rPr lang="lv-LV" b="1" dirty="0" smtClean="0"/>
              <a:t> </a:t>
            </a:r>
            <a:r>
              <a:rPr lang="lv-LV" dirty="0" smtClean="0"/>
              <a:t>saskata </a:t>
            </a:r>
            <a:r>
              <a:rPr lang="lv-LV" dirty="0"/>
              <a:t>vairāk kā </a:t>
            </a:r>
            <a:r>
              <a:rPr lang="lv-LV" dirty="0" smtClean="0"/>
              <a:t>kultūras/iz</a:t>
            </a:r>
            <a:r>
              <a:rPr lang="lv-LV" dirty="0"/>
              <a:t>g</a:t>
            </a:r>
            <a:r>
              <a:rPr lang="lv-LV" dirty="0" smtClean="0"/>
              <a:t>lītības </a:t>
            </a:r>
            <a:r>
              <a:rPr lang="lv-LV" dirty="0"/>
              <a:t>oranizācijas nekā interešu aizstāvības </a:t>
            </a:r>
            <a:r>
              <a:rPr lang="lv-LV" dirty="0" smtClean="0"/>
              <a:t>or</a:t>
            </a:r>
            <a:r>
              <a:rPr lang="lv-LV" dirty="0"/>
              <a:t>g</a:t>
            </a:r>
            <a:r>
              <a:rPr lang="lv-LV" dirty="0" smtClean="0"/>
              <a:t>anizācijas. Iespēja attīstībai!</a:t>
            </a:r>
            <a:endParaRPr lang="lv-LV" dirty="0"/>
          </a:p>
          <a:p>
            <a:r>
              <a:rPr lang="lv-LV" dirty="0" smtClean="0"/>
              <a:t>Pētījumi </a:t>
            </a:r>
            <a:r>
              <a:rPr lang="lv-LV" dirty="0"/>
              <a:t>apliecina ietekmi uz izcelsmes valsts </a:t>
            </a:r>
            <a:r>
              <a:rPr lang="lv-LV" b="1" dirty="0"/>
              <a:t>politisko </a:t>
            </a:r>
            <a:r>
              <a:rPr lang="lv-LV" b="1" dirty="0" smtClean="0"/>
              <a:t>kultūru </a:t>
            </a:r>
            <a:r>
              <a:rPr lang="lv-LV" dirty="0"/>
              <a:t>(Pérez-Armendáriz and Crow</a:t>
            </a:r>
            <a:r>
              <a:rPr lang="lv-LV" dirty="0" smtClean="0"/>
              <a:t>) . Šādu pozitīvu efektu uz līdzdalības kultūru var radīt arī aktīvāka Latvijas diasporas iesaistīšana Latvijas politskajos un sabiedriskajos procesos.</a:t>
            </a:r>
            <a:endParaRPr lang="lv-LV" dirty="0"/>
          </a:p>
          <a:p>
            <a:endParaRPr lang="lv-LV" dirty="0"/>
          </a:p>
          <a:p>
            <a:endParaRPr lang="lv-LV" dirty="0"/>
          </a:p>
        </p:txBody>
      </p:sp>
    </p:spTree>
    <p:extLst>
      <p:ext uri="{BB962C8B-B14F-4D97-AF65-F5344CB8AC3E}">
        <p14:creationId xmlns:p14="http://schemas.microsoft.com/office/powerpoint/2010/main" val="105075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rmAutofit/>
          </a:bodyPr>
          <a:lstStyle/>
          <a:p>
            <a:pPr algn="ctr"/>
            <a:r>
              <a:rPr lang="lv-LV" sz="4400" b="1" dirty="0" smtClean="0">
                <a:solidFill>
                  <a:schemeClr val="tx1"/>
                </a:solidFill>
              </a:rPr>
              <a:t>PALDIES APTAUJAS DALĪBNIEKIEM UN ATBALSTĪTĀJIEM!</a:t>
            </a:r>
            <a:br>
              <a:rPr lang="lv-LV" sz="4400" b="1" dirty="0" smtClean="0">
                <a:solidFill>
                  <a:schemeClr val="tx1"/>
                </a:solidFill>
              </a:rPr>
            </a:br>
            <a:endParaRPr lang="lv-LV" sz="4400" dirty="0"/>
          </a:p>
        </p:txBody>
      </p:sp>
      <p:sp>
        <p:nvSpPr>
          <p:cNvPr id="3" name="Teksta vietturis 2"/>
          <p:cNvSpPr>
            <a:spLocks noGrp="1"/>
          </p:cNvSpPr>
          <p:nvPr>
            <p:ph type="body" idx="1"/>
          </p:nvPr>
        </p:nvSpPr>
        <p:spPr/>
        <p:txBody>
          <a:bodyPr/>
          <a:lstStyle/>
          <a:p>
            <a:r>
              <a:rPr lang="lv-LV" dirty="0" smtClean="0"/>
              <a:t>Jautājumi: </a:t>
            </a:r>
            <a:r>
              <a:rPr lang="lv-LV" dirty="0" smtClean="0">
                <a:hlinkClick r:id="rId2"/>
              </a:rPr>
              <a:t>inta.mierina@lu.lv</a:t>
            </a:r>
            <a:endParaRPr lang="lv-LV" dirty="0" smtClean="0"/>
          </a:p>
          <a:p>
            <a:r>
              <a:rPr lang="lv-LV" dirty="0" smtClean="0"/>
              <a:t>Vairāk informācijas: </a:t>
            </a:r>
            <a:r>
              <a:rPr lang="lv-LV" b="1" dirty="0" smtClean="0"/>
              <a:t>www.migracija.lv</a:t>
            </a:r>
            <a:endParaRPr lang="lv-LV"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1475" y="315144"/>
            <a:ext cx="50768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148" y="381819"/>
            <a:ext cx="24003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48" y="216720"/>
            <a:ext cx="8382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409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lv-LV" dirty="0" smtClean="0"/>
              <a:t>Respondentu pārstāvētās valstis</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99023476"/>
              </p:ext>
            </p:extLst>
          </p:nvPr>
        </p:nvGraphicFramePr>
        <p:xfrm>
          <a:off x="1743916" y="1630117"/>
          <a:ext cx="740886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8856351" y="1802525"/>
            <a:ext cx="3082319" cy="461665"/>
          </a:xfrm>
          <a:prstGeom prst="rect">
            <a:avLst/>
          </a:prstGeom>
          <a:noFill/>
        </p:spPr>
        <p:txBody>
          <a:bodyPr wrap="none" rtlCol="0">
            <a:spAutoFit/>
          </a:bodyPr>
          <a:lstStyle/>
          <a:p>
            <a:r>
              <a:rPr lang="lv-LV" sz="1200" dirty="0" smtClean="0"/>
              <a:t>Salīdzinošie dati: </a:t>
            </a:r>
            <a:r>
              <a:rPr lang="lv-LV" sz="1200" dirty="0" err="1" smtClean="0"/>
              <a:t>Goldmanis</a:t>
            </a:r>
            <a:r>
              <a:rPr lang="lv-LV" sz="1200" dirty="0" smtClean="0"/>
              <a:t> 2015 </a:t>
            </a:r>
          </a:p>
          <a:p>
            <a:r>
              <a:rPr lang="lv-LV" sz="1200" dirty="0" smtClean="0"/>
              <a:t>(Latvijas emigrantu  kopienas: cerību diaspora)</a:t>
            </a:r>
            <a:endParaRPr lang="lv-LV" sz="1200" dirty="0"/>
          </a:p>
        </p:txBody>
      </p:sp>
    </p:spTree>
    <p:extLst>
      <p:ext uri="{BB962C8B-B14F-4D97-AF65-F5344CB8AC3E}">
        <p14:creationId xmlns:p14="http://schemas.microsoft.com/office/powerpoint/2010/main" val="3366985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286603"/>
            <a:ext cx="5674223" cy="1450757"/>
          </a:xfrm>
        </p:spPr>
        <p:txBody>
          <a:bodyPr>
            <a:normAutofit/>
          </a:bodyPr>
          <a:lstStyle/>
          <a:p>
            <a:r>
              <a:rPr lang="lv-LV" dirty="0" smtClean="0"/>
              <a:t>Demogrāfiskais raksturojums</a:t>
            </a:r>
            <a:endParaRPr lang="lv-LV"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6399817"/>
              </p:ext>
            </p:extLst>
          </p:nvPr>
        </p:nvGraphicFramePr>
        <p:xfrm>
          <a:off x="5539043" y="719920"/>
          <a:ext cx="5993930" cy="5496475"/>
        </p:xfrm>
        <a:graphic>
          <a:graphicData uri="http://schemas.openxmlformats.org/drawingml/2006/table">
            <a:tbl>
              <a:tblPr>
                <a:tableStyleId>{5C22544A-7EE6-4342-B048-85BDC9FD1C3A}</a:tableStyleId>
              </a:tblPr>
              <a:tblGrid>
                <a:gridCol w="1869075"/>
                <a:gridCol w="3353518"/>
                <a:gridCol w="771337"/>
              </a:tblGrid>
              <a:tr h="198238">
                <a:tc>
                  <a:txBody>
                    <a:bodyPr/>
                    <a:lstStyle/>
                    <a:p>
                      <a:pPr algn="l" fontAlgn="b"/>
                      <a:r>
                        <a:rPr lang="lv-LV" sz="1400" u="none" strike="noStrike" dirty="0">
                          <a:effectLst/>
                        </a:rPr>
                        <a:t>Vecums</a:t>
                      </a:r>
                      <a:endParaRPr lang="lv-LV" sz="1400" b="0" i="0" u="none" strike="noStrike" dirty="0">
                        <a:solidFill>
                          <a:srgbClr val="000000"/>
                        </a:solidFill>
                        <a:effectLst/>
                        <a:latin typeface="Calibri"/>
                      </a:endParaRPr>
                    </a:p>
                  </a:txBody>
                  <a:tcPr marL="6499" marR="6499" marT="6499" marB="0" anchor="b"/>
                </a:tc>
                <a:tc>
                  <a:txBody>
                    <a:bodyPr/>
                    <a:lstStyle/>
                    <a:p>
                      <a:pPr algn="l" fontAlgn="t"/>
                      <a:r>
                        <a:rPr lang="lv-LV" sz="1400" u="none" strike="noStrike">
                          <a:effectLst/>
                        </a:rPr>
                        <a:t>15-24</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6,2</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25-34</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1" u="none" strike="noStrike" dirty="0">
                          <a:effectLst/>
                        </a:rPr>
                        <a:t>36,7</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35-44</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1" u="none" strike="noStrike" dirty="0">
                          <a:effectLst/>
                        </a:rPr>
                        <a:t>28,9</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45-54</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16,0</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55+</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12,2</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r>
                        <a:rPr lang="lv-LV" sz="1400" u="none" strike="noStrike">
                          <a:effectLst/>
                        </a:rPr>
                        <a:t>Dzimums</a:t>
                      </a:r>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Vīrietis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26,9</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Sieviete</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1" u="none" strike="noStrike" dirty="0">
                          <a:effectLst/>
                        </a:rPr>
                        <a:t>73,1</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r>
                        <a:rPr lang="lv-LV" sz="1400" u="none" strike="noStrike">
                          <a:effectLst/>
                        </a:rPr>
                        <a:t>Pilsonība</a:t>
                      </a:r>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Latvijas pilsonis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1" u="none" strike="noStrike" dirty="0">
                          <a:effectLst/>
                        </a:rPr>
                        <a:t>95,2</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Latvijas nepilsonis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0,1</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Mītnes zemes pilsonis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10,7</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Citas valsts pilsonis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1,4</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r>
                        <a:rPr lang="lv-LV" sz="1400" u="none" strike="noStrike">
                          <a:effectLst/>
                        </a:rPr>
                        <a:t>Tautība</a:t>
                      </a:r>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Latvietis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1" u="none" strike="noStrike" dirty="0">
                          <a:effectLst/>
                        </a:rPr>
                        <a:t>90,0</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Krievs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0" u="none" strike="noStrike" dirty="0">
                          <a:effectLst/>
                        </a:rPr>
                        <a:t>6,6</a:t>
                      </a:r>
                      <a:endParaRPr lang="lv-LV" sz="1400" b="0" i="0" u="none" strike="noStrike" dirty="0">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Cita tautība</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2,5</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Nevēlos atbildēt</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1,6</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r>
                        <a:rPr lang="lv-LV" sz="1400" u="none" strike="noStrike">
                          <a:effectLst/>
                        </a:rPr>
                        <a:t>Izglītība</a:t>
                      </a:r>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Nepabeigta pamatizglītība /pamatizglītība</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1,2</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Vispārējā vidējā izglītība</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12,2</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Vidējā profesionālā / arodizglītība</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17,9</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dirty="0">
                          <a:effectLst/>
                        </a:rPr>
                        <a:t>Bakalaura grāds vai </a:t>
                      </a:r>
                      <a:r>
                        <a:rPr lang="lv-LV" sz="1400" u="none" strike="noStrike" dirty="0" smtClean="0">
                          <a:effectLst/>
                        </a:rPr>
                        <a:t>līdzvērtīgs</a:t>
                      </a:r>
                      <a:endParaRPr lang="lv-LV" sz="1400" b="0" i="0" u="none" strike="noStrike" dirty="0">
                        <a:solidFill>
                          <a:srgbClr val="000000"/>
                        </a:solidFill>
                        <a:effectLst/>
                        <a:latin typeface="Arial"/>
                      </a:endParaRPr>
                    </a:p>
                  </a:txBody>
                  <a:tcPr marL="6499" marR="6499" marT="6499" marB="0"/>
                </a:tc>
                <a:tc>
                  <a:txBody>
                    <a:bodyPr/>
                    <a:lstStyle/>
                    <a:p>
                      <a:pPr algn="r" fontAlgn="ctr"/>
                      <a:r>
                        <a:rPr lang="lv-LV" sz="1400" b="1" u="none" strike="noStrike" dirty="0">
                          <a:effectLst/>
                        </a:rPr>
                        <a:t>34,4</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Maģistra grāds vai līdzvērtīgs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1" u="none" strike="noStrike" dirty="0">
                          <a:effectLst/>
                        </a:rPr>
                        <a:t>30,6</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Doktora grāds</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b="1" u="none" strike="noStrike" dirty="0">
                          <a:effectLst/>
                        </a:rPr>
                        <a:t>3,6</a:t>
                      </a:r>
                      <a:endParaRPr lang="lv-LV" sz="1400" b="1" i="0" u="none" strike="noStrike" dirty="0">
                        <a:solidFill>
                          <a:srgbClr val="000000"/>
                        </a:solidFill>
                        <a:effectLst/>
                        <a:latin typeface="Arial"/>
                      </a:endParaRPr>
                    </a:p>
                  </a:txBody>
                  <a:tcPr marL="6499" marR="6499" marT="6499" marB="0" anchor="ctr"/>
                </a:tc>
              </a:tr>
              <a:tr h="198238">
                <a:tc>
                  <a:txBody>
                    <a:bodyPr/>
                    <a:lstStyle/>
                    <a:p>
                      <a:pPr algn="l" fontAlgn="b"/>
                      <a:r>
                        <a:rPr lang="lv-LV" sz="1400" u="none" strike="noStrike" dirty="0" smtClean="0">
                          <a:effectLst/>
                        </a:rPr>
                        <a:t>Finansiālā situācija</a:t>
                      </a:r>
                      <a:endParaRPr lang="lv-LV" sz="1400" b="0" i="0" u="none" strike="noStrike" dirty="0">
                        <a:solidFill>
                          <a:srgbClr val="000000"/>
                        </a:solidFill>
                        <a:effectLst/>
                        <a:latin typeface="Calibri"/>
                      </a:endParaRPr>
                    </a:p>
                  </a:txBody>
                  <a:tcPr marL="6499" marR="6499" marT="6499" marB="0" anchor="b"/>
                </a:tc>
                <a:tc>
                  <a:txBody>
                    <a:bodyPr/>
                    <a:lstStyle/>
                    <a:p>
                      <a:pPr algn="l" fontAlgn="t"/>
                      <a:r>
                        <a:rPr lang="lv-LV" sz="1400" u="none" strike="noStrike">
                          <a:effectLst/>
                        </a:rPr>
                        <a:t>Ļoti laba</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19,7</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Laba</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49,5</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Vidēja</a:t>
                      </a:r>
                      <a:endParaRPr lang="lv-LV" sz="1400" b="0" i="0" u="none" strike="noStrike">
                        <a:solidFill>
                          <a:srgbClr val="000000"/>
                        </a:solidFill>
                        <a:effectLst/>
                        <a:latin typeface="Arial"/>
                      </a:endParaRPr>
                    </a:p>
                  </a:txBody>
                  <a:tcPr marL="6499" marR="6499" marT="6499" marB="0"/>
                </a:tc>
                <a:tc>
                  <a:txBody>
                    <a:bodyPr/>
                    <a:lstStyle/>
                    <a:p>
                      <a:pPr algn="r" fontAlgn="ctr"/>
                      <a:r>
                        <a:rPr lang="lv-LV" sz="1400" u="none" strike="noStrike">
                          <a:effectLst/>
                        </a:rPr>
                        <a:t>27,3</a:t>
                      </a:r>
                      <a:endParaRPr lang="lv-LV" sz="1400" b="0" i="0" u="none" strike="noStrike">
                        <a:solidFill>
                          <a:srgbClr val="000000"/>
                        </a:solidFill>
                        <a:effectLst/>
                        <a:latin typeface="Arial"/>
                      </a:endParaRPr>
                    </a:p>
                  </a:txBody>
                  <a:tcPr marL="6499" marR="6499" marT="6499" marB="0" anchor="ctr"/>
                </a:tc>
              </a:tr>
              <a:tr h="198238">
                <a:tc>
                  <a:txBody>
                    <a:bodyPr/>
                    <a:lstStyle/>
                    <a:p>
                      <a:pPr algn="l" fontAlgn="b"/>
                      <a:endParaRPr lang="lv-LV" sz="1400" b="0" i="0" u="none" strike="noStrike">
                        <a:solidFill>
                          <a:srgbClr val="000000"/>
                        </a:solidFill>
                        <a:effectLst/>
                        <a:latin typeface="Calibri"/>
                      </a:endParaRPr>
                    </a:p>
                  </a:txBody>
                  <a:tcPr marL="6499" marR="6499" marT="6499" marB="0" anchor="b"/>
                </a:tc>
                <a:tc>
                  <a:txBody>
                    <a:bodyPr/>
                    <a:lstStyle/>
                    <a:p>
                      <a:pPr algn="l" fontAlgn="t"/>
                      <a:r>
                        <a:rPr lang="lv-LV" sz="1400" u="none" strike="noStrike">
                          <a:effectLst/>
                        </a:rPr>
                        <a:t>Slikta vai ļoti slikta</a:t>
                      </a:r>
                      <a:endParaRPr lang="lv-LV" sz="1400" b="0" i="0" u="none" strike="noStrike">
                        <a:solidFill>
                          <a:srgbClr val="000000"/>
                        </a:solidFill>
                        <a:effectLst/>
                        <a:latin typeface="Arial"/>
                      </a:endParaRPr>
                    </a:p>
                  </a:txBody>
                  <a:tcPr marL="6499" marR="6499" marT="6499" marB="0"/>
                </a:tc>
                <a:tc>
                  <a:txBody>
                    <a:bodyPr/>
                    <a:lstStyle/>
                    <a:p>
                      <a:pPr algn="r" fontAlgn="b"/>
                      <a:r>
                        <a:rPr lang="lv-LV" sz="1400" b="0" u="none" strike="noStrike" dirty="0">
                          <a:effectLst/>
                        </a:rPr>
                        <a:t>2,6</a:t>
                      </a:r>
                      <a:endParaRPr lang="lv-LV" sz="1400" b="0" i="0" u="none" strike="noStrike" dirty="0">
                        <a:solidFill>
                          <a:srgbClr val="000000"/>
                        </a:solidFill>
                        <a:effectLst/>
                        <a:latin typeface="Calibri"/>
                      </a:endParaRPr>
                    </a:p>
                  </a:txBody>
                  <a:tcPr marL="6499" marR="6499" marT="6499" marB="0" anchor="b"/>
                </a:tc>
              </a:tr>
            </a:tbl>
          </a:graphicData>
        </a:graphic>
      </p:graphicFrame>
    </p:spTree>
    <p:extLst>
      <p:ext uri="{BB962C8B-B14F-4D97-AF65-F5344CB8AC3E}">
        <p14:creationId xmlns:p14="http://schemas.microsoft.com/office/powerpoint/2010/main" val="1911336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Nodarbošanās</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1179284"/>
              </p:ext>
            </p:extLst>
          </p:nvPr>
        </p:nvGraphicFramePr>
        <p:xfrm>
          <a:off x="1991544" y="1878227"/>
          <a:ext cx="8424936" cy="4575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6990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Kopējā politiskā un sabiedriskā aktivitāte</a:t>
            </a:r>
            <a:endParaRPr lang="lv-LV" dirty="0"/>
          </a:p>
        </p:txBody>
      </p:sp>
      <p:sp>
        <p:nvSpPr>
          <p:cNvPr id="3" name="Satura vietturis 2"/>
          <p:cNvSpPr>
            <a:spLocks noGrp="1"/>
          </p:cNvSpPr>
          <p:nvPr>
            <p:ph idx="1"/>
          </p:nvPr>
        </p:nvSpPr>
        <p:spPr>
          <a:xfrm>
            <a:off x="351692" y="1714500"/>
            <a:ext cx="7496907" cy="4966386"/>
          </a:xfrm>
        </p:spPr>
        <p:txBody>
          <a:bodyPr>
            <a:normAutofit fontScale="92500" lnSpcReduction="10000"/>
          </a:bodyPr>
          <a:lstStyle/>
          <a:p>
            <a:pPr marL="457200" indent="-457200">
              <a:lnSpc>
                <a:spcPct val="120000"/>
              </a:lnSpc>
              <a:spcBef>
                <a:spcPts val="0"/>
              </a:spcBef>
              <a:spcAft>
                <a:spcPts val="0"/>
              </a:spcAft>
              <a:buFont typeface="+mj-lt"/>
              <a:buAutoNum type="arabicPeriod"/>
            </a:pPr>
            <a:r>
              <a:rPr lang="lv-LV" sz="1100" dirty="0"/>
              <a:t>Iesaistīšanās dažādās organizācijās un apvienībās mītnes zemē </a:t>
            </a:r>
          </a:p>
          <a:p>
            <a:pPr marL="749808" lvl="1" indent="-457200">
              <a:lnSpc>
                <a:spcPct val="120000"/>
              </a:lnSpc>
              <a:spcBef>
                <a:spcPts val="0"/>
              </a:spcBef>
              <a:spcAft>
                <a:spcPts val="0"/>
              </a:spcAft>
            </a:pPr>
            <a:r>
              <a:rPr lang="lv-LV" sz="1100" dirty="0"/>
              <a:t>12: kultūras vai atpūtas </a:t>
            </a:r>
            <a:r>
              <a:rPr lang="lv-LV" sz="1100" dirty="0" smtClean="0"/>
              <a:t>organizācija (8); </a:t>
            </a:r>
            <a:r>
              <a:rPr lang="es-ES" sz="1100" dirty="0"/>
              <a:t>Tiesiskuma un interešu aizstāvības </a:t>
            </a:r>
            <a:r>
              <a:rPr lang="es-ES" sz="1100" dirty="0" err="1"/>
              <a:t>organizācija</a:t>
            </a:r>
            <a:r>
              <a:rPr lang="lv-LV" sz="1100" dirty="0" smtClean="0"/>
              <a:t>; (1) </a:t>
            </a:r>
            <a:r>
              <a:rPr lang="es-ES" sz="1100" dirty="0"/>
              <a:t>Sociālā atbalsta un palīdzības </a:t>
            </a:r>
            <a:r>
              <a:rPr lang="es-ES" sz="1100" dirty="0" err="1"/>
              <a:t>organizācijas</a:t>
            </a:r>
            <a:r>
              <a:rPr lang="lv-LV" sz="1100" dirty="0" smtClean="0"/>
              <a:t>; (3) </a:t>
            </a:r>
            <a:r>
              <a:rPr lang="lv-LV" sz="1100" dirty="0"/>
              <a:t>Kopienas attīstības un mājokļa apsaimniekošanas </a:t>
            </a:r>
            <a:r>
              <a:rPr lang="lv-LV" sz="1100" dirty="0" smtClean="0"/>
              <a:t>organizācijas (2); </a:t>
            </a:r>
            <a:r>
              <a:rPr lang="lv-LV" sz="1100" dirty="0"/>
              <a:t>Sporta </a:t>
            </a:r>
            <a:r>
              <a:rPr lang="lv-LV" sz="1100" dirty="0" smtClean="0"/>
              <a:t>organizācija (6); </a:t>
            </a:r>
            <a:r>
              <a:rPr lang="lv-LV" sz="1100" dirty="0"/>
              <a:t>Pētniecības un izglītības organizācija</a:t>
            </a:r>
            <a:r>
              <a:rPr lang="lv-LV" sz="1100" dirty="0" smtClean="0"/>
              <a:t>; (4) </a:t>
            </a:r>
            <a:r>
              <a:rPr lang="lv-LV" sz="1100" dirty="0"/>
              <a:t>Jaunatnes organizācija</a:t>
            </a:r>
            <a:r>
              <a:rPr lang="lv-LV" sz="1100" dirty="0" smtClean="0"/>
              <a:t>;(2); </a:t>
            </a:r>
            <a:r>
              <a:rPr lang="lv-LV" sz="1100" dirty="0"/>
              <a:t>Vides vai dzīvnieku aizsardzības organizācija</a:t>
            </a:r>
            <a:r>
              <a:rPr lang="lv-LV" sz="1100" dirty="0" smtClean="0"/>
              <a:t>; (3) </a:t>
            </a:r>
            <a:r>
              <a:rPr lang="lv-LV" sz="1100" dirty="0"/>
              <a:t>Reliģiskā vai baznīcas </a:t>
            </a:r>
            <a:r>
              <a:rPr lang="lv-LV" sz="1100" dirty="0" smtClean="0"/>
              <a:t>organizācija (8); </a:t>
            </a:r>
            <a:r>
              <a:rPr lang="lv-LV" sz="1100" dirty="0"/>
              <a:t>Arodbiedrība</a:t>
            </a:r>
            <a:r>
              <a:rPr lang="lv-LV" sz="1100" dirty="0" smtClean="0"/>
              <a:t>; (7) </a:t>
            </a:r>
            <a:r>
              <a:rPr lang="lv-LV" sz="1100" dirty="0"/>
              <a:t>Politiska </a:t>
            </a:r>
            <a:r>
              <a:rPr lang="lv-LV" sz="1100" dirty="0" smtClean="0"/>
              <a:t>partija (2); </a:t>
            </a:r>
            <a:r>
              <a:rPr lang="lv-LV" sz="1100" dirty="0"/>
              <a:t>Cita nevalstiskā </a:t>
            </a:r>
            <a:r>
              <a:rPr lang="lv-LV" sz="1100" dirty="0" smtClean="0"/>
              <a:t>organizācija (2)</a:t>
            </a:r>
            <a:endParaRPr lang="lv-LV" sz="1100" dirty="0"/>
          </a:p>
          <a:p>
            <a:pPr marL="457200" indent="-457200">
              <a:lnSpc>
                <a:spcPct val="120000"/>
              </a:lnSpc>
              <a:spcBef>
                <a:spcPts val="0"/>
              </a:spcBef>
              <a:spcAft>
                <a:spcPts val="0"/>
              </a:spcAft>
              <a:buFont typeface="+mj-lt"/>
              <a:buAutoNum type="arabicPeriod"/>
            </a:pPr>
            <a:r>
              <a:rPr lang="lv-LV" sz="1100" dirty="0"/>
              <a:t>Iesaistīšanās mītnes zemes padomēs </a:t>
            </a:r>
          </a:p>
          <a:p>
            <a:pPr marL="749808" lvl="1" indent="-457200">
              <a:lnSpc>
                <a:spcPct val="120000"/>
              </a:lnSpc>
              <a:spcBef>
                <a:spcPts val="0"/>
              </a:spcBef>
              <a:spcAft>
                <a:spcPts val="0"/>
              </a:spcAft>
            </a:pPr>
            <a:r>
              <a:rPr lang="lv-LV" sz="1100" dirty="0" smtClean="0"/>
              <a:t>7: </a:t>
            </a:r>
            <a:r>
              <a:rPr lang="lv-LV" sz="1100" dirty="0"/>
              <a:t>Iedzīvotāju rīcības komitejās, Draudzes padomē</a:t>
            </a:r>
            <a:r>
              <a:rPr lang="lv-LV" sz="1100" dirty="0" smtClean="0"/>
              <a:t>, (2) </a:t>
            </a:r>
            <a:r>
              <a:rPr lang="lv-LV" sz="1100" dirty="0"/>
              <a:t>Studentu pašpārvaldē</a:t>
            </a:r>
            <a:r>
              <a:rPr lang="lv-LV" sz="1100" dirty="0" smtClean="0"/>
              <a:t>, (2) </a:t>
            </a:r>
            <a:r>
              <a:rPr lang="lv-LV" sz="1100" dirty="0"/>
              <a:t>Skolas vecāku padomē</a:t>
            </a:r>
            <a:r>
              <a:rPr lang="lv-LV" sz="1100" dirty="0" smtClean="0"/>
              <a:t>, Iedzīvotāju rīcības (2),  </a:t>
            </a:r>
            <a:r>
              <a:rPr lang="lv-LV" sz="1100" dirty="0"/>
              <a:t>Citā komitejā vai </a:t>
            </a:r>
            <a:r>
              <a:rPr lang="lv-LV" sz="1100" dirty="0" smtClean="0"/>
              <a:t>padomē (4)</a:t>
            </a:r>
            <a:endParaRPr lang="lv-LV" sz="1100" dirty="0"/>
          </a:p>
          <a:p>
            <a:pPr marL="457200" indent="-457200">
              <a:lnSpc>
                <a:spcPct val="120000"/>
              </a:lnSpc>
              <a:spcBef>
                <a:spcPts val="0"/>
              </a:spcBef>
              <a:spcAft>
                <a:spcPts val="0"/>
              </a:spcAft>
              <a:buFont typeface="+mj-lt"/>
              <a:buAutoNum type="arabicPeriod"/>
            </a:pPr>
            <a:r>
              <a:rPr lang="lv-LV" sz="1100" dirty="0"/>
              <a:t>Balsošana mītnes zemes pašvaldību </a:t>
            </a:r>
            <a:r>
              <a:rPr lang="lv-LV" sz="1100" dirty="0" smtClean="0"/>
              <a:t>vēlēšanās (39), iesaistīšanās </a:t>
            </a:r>
            <a:r>
              <a:rPr lang="lv-LV" sz="1100" dirty="0"/>
              <a:t>to </a:t>
            </a:r>
            <a:r>
              <a:rPr lang="lv-LV" sz="1100" dirty="0" smtClean="0"/>
              <a:t>organizēšanā (2)</a:t>
            </a:r>
            <a:endParaRPr lang="lv-LV" sz="1100" dirty="0"/>
          </a:p>
          <a:p>
            <a:pPr marL="457200" indent="-457200">
              <a:lnSpc>
                <a:spcPct val="120000"/>
              </a:lnSpc>
              <a:spcBef>
                <a:spcPts val="0"/>
              </a:spcBef>
              <a:spcAft>
                <a:spcPts val="0"/>
              </a:spcAft>
              <a:buFont typeface="+mj-lt"/>
              <a:buAutoNum type="arabicPeriod"/>
            </a:pPr>
            <a:r>
              <a:rPr lang="lv-LV" sz="1100" dirty="0"/>
              <a:t>Piedalīšanās referendumā mītnes </a:t>
            </a:r>
            <a:r>
              <a:rPr lang="lv-LV" sz="1100" dirty="0" smtClean="0"/>
              <a:t>zemē (22)</a:t>
            </a:r>
          </a:p>
          <a:p>
            <a:pPr marL="457200" indent="-457200">
              <a:lnSpc>
                <a:spcPct val="120000"/>
              </a:lnSpc>
              <a:spcBef>
                <a:spcPts val="0"/>
              </a:spcBef>
              <a:spcAft>
                <a:spcPts val="0"/>
              </a:spcAft>
              <a:buFont typeface="+mj-lt"/>
              <a:buAutoNum type="arabicPeriod"/>
            </a:pPr>
            <a:r>
              <a:rPr lang="lv-LV" sz="1100" dirty="0" smtClean="0"/>
              <a:t>Balsošana Latvijas parlamenta vēlēšanās (54), Piedalīšanās oranizēšanas darbā (7)</a:t>
            </a:r>
            <a:endParaRPr lang="lv-LV" sz="1100" dirty="0"/>
          </a:p>
          <a:p>
            <a:pPr marL="457200" indent="-457200">
              <a:lnSpc>
                <a:spcPct val="120000"/>
              </a:lnSpc>
              <a:spcBef>
                <a:spcPts val="0"/>
              </a:spcBef>
              <a:spcAft>
                <a:spcPts val="0"/>
              </a:spcAft>
              <a:buFont typeface="+mj-lt"/>
              <a:buAutoNum type="arabicPeriod"/>
            </a:pPr>
            <a:r>
              <a:rPr lang="lv-LV" sz="1100" dirty="0" smtClean="0"/>
              <a:t>Ziedošana (32 lv, 31 mitnes)</a:t>
            </a:r>
            <a:endParaRPr lang="lv-LV" sz="1100" dirty="0"/>
          </a:p>
          <a:p>
            <a:pPr marL="457200" indent="-457200">
              <a:lnSpc>
                <a:spcPct val="120000"/>
              </a:lnSpc>
              <a:spcBef>
                <a:spcPts val="0"/>
              </a:spcBef>
              <a:spcAft>
                <a:spcPts val="0"/>
              </a:spcAft>
              <a:buFont typeface="+mj-lt"/>
              <a:buAutoNum type="arabicPeriod"/>
            </a:pPr>
            <a:r>
              <a:rPr lang="lv-LV" sz="1100" dirty="0"/>
              <a:t>Brīvprātīgais </a:t>
            </a:r>
            <a:r>
              <a:rPr lang="lv-LV" sz="1100" dirty="0" smtClean="0"/>
              <a:t>darbs (21)</a:t>
            </a:r>
            <a:endParaRPr lang="lv-LV" sz="1100" dirty="0"/>
          </a:p>
          <a:p>
            <a:pPr marL="457200" indent="-457200">
              <a:lnSpc>
                <a:spcPct val="120000"/>
              </a:lnSpc>
              <a:spcBef>
                <a:spcPts val="0"/>
              </a:spcBef>
              <a:spcAft>
                <a:spcPts val="0"/>
              </a:spcAft>
              <a:buFont typeface="+mj-lt"/>
              <a:buAutoNum type="arabicPeriod"/>
            </a:pPr>
            <a:r>
              <a:rPr lang="lv-LV" sz="1100" dirty="0"/>
              <a:t>Piedalīšanās talkā vai kopienas </a:t>
            </a:r>
            <a:r>
              <a:rPr lang="lv-LV" sz="1100" dirty="0" smtClean="0"/>
              <a:t>aktivitātēs (11)</a:t>
            </a:r>
            <a:endParaRPr lang="lv-LV" sz="1100" dirty="0"/>
          </a:p>
          <a:p>
            <a:pPr marL="457200" indent="-457200">
              <a:lnSpc>
                <a:spcPct val="120000"/>
              </a:lnSpc>
              <a:spcBef>
                <a:spcPts val="0"/>
              </a:spcBef>
              <a:spcAft>
                <a:spcPts val="0"/>
              </a:spcAft>
              <a:buFont typeface="+mj-lt"/>
              <a:buAutoNum type="arabicPeriod"/>
            </a:pPr>
            <a:r>
              <a:rPr lang="lv-LV" sz="1100" dirty="0"/>
              <a:t>Ierosinājumu sūtīšana kādam likumprojektam vai politikas </a:t>
            </a:r>
            <a:r>
              <a:rPr lang="lv-LV" sz="1100" dirty="0" smtClean="0"/>
              <a:t>dokumentam (2)</a:t>
            </a:r>
            <a:endParaRPr lang="lv-LV" sz="1100" dirty="0"/>
          </a:p>
          <a:p>
            <a:pPr marL="457200" indent="-457200">
              <a:lnSpc>
                <a:spcPct val="120000"/>
              </a:lnSpc>
              <a:spcBef>
                <a:spcPts val="0"/>
              </a:spcBef>
              <a:spcAft>
                <a:spcPts val="0"/>
              </a:spcAft>
              <a:buFont typeface="+mj-lt"/>
              <a:buAutoNum type="arabicPeriod"/>
            </a:pPr>
            <a:r>
              <a:rPr lang="lv-LV" sz="1100" dirty="0"/>
              <a:t>Piedalīšanās kādas problēmas sabiedriskā </a:t>
            </a:r>
            <a:r>
              <a:rPr lang="lv-LV" sz="1100" dirty="0" smtClean="0"/>
              <a:t>apspriešanā (7)</a:t>
            </a:r>
            <a:endParaRPr lang="lv-LV" sz="1100" dirty="0"/>
          </a:p>
          <a:p>
            <a:pPr marL="457200" indent="-457200">
              <a:lnSpc>
                <a:spcPct val="120000"/>
              </a:lnSpc>
              <a:spcBef>
                <a:spcPts val="0"/>
              </a:spcBef>
              <a:spcAft>
                <a:spcPts val="0"/>
              </a:spcAft>
              <a:buFont typeface="+mj-lt"/>
              <a:buAutoNum type="arabicPeriod"/>
            </a:pPr>
            <a:r>
              <a:rPr lang="lv-LV" sz="1100" dirty="0"/>
              <a:t>Demonstrācijas, streiki, protesta gājiens </a:t>
            </a:r>
            <a:r>
              <a:rPr lang="lv-LV" sz="1100" dirty="0" smtClean="0"/>
              <a:t> (5)</a:t>
            </a:r>
          </a:p>
          <a:p>
            <a:pPr marL="457200" indent="-457200">
              <a:lnSpc>
                <a:spcPct val="120000"/>
              </a:lnSpc>
              <a:spcBef>
                <a:spcPts val="0"/>
              </a:spcBef>
              <a:spcAft>
                <a:spcPts val="0"/>
              </a:spcAft>
              <a:buFont typeface="+mj-lt"/>
              <a:buAutoNum type="arabicPeriod"/>
            </a:pPr>
            <a:r>
              <a:rPr lang="lv-LV" sz="1100" dirty="0" smtClean="0"/>
              <a:t>Sazināšanās </a:t>
            </a:r>
            <a:r>
              <a:rPr lang="lv-LV" sz="1100" dirty="0"/>
              <a:t>ar </a:t>
            </a:r>
            <a:r>
              <a:rPr lang="lv-LV" sz="1100" dirty="0" smtClean="0"/>
              <a:t>deputātiem </a:t>
            </a:r>
            <a:r>
              <a:rPr lang="lv-LV" sz="1100" dirty="0"/>
              <a:t>vai citām valsts </a:t>
            </a:r>
            <a:r>
              <a:rPr lang="lv-LV" sz="1100" dirty="0" smtClean="0"/>
              <a:t>amatpersonām (lv 8%, mitnes 5%)</a:t>
            </a:r>
          </a:p>
          <a:p>
            <a:pPr marL="457200" indent="-457200">
              <a:lnSpc>
                <a:spcPct val="120000"/>
              </a:lnSpc>
              <a:spcBef>
                <a:spcPts val="0"/>
              </a:spcBef>
              <a:spcAft>
                <a:spcPts val="0"/>
              </a:spcAft>
              <a:buFont typeface="+mj-lt"/>
              <a:buAutoNum type="arabicPeriod"/>
            </a:pPr>
            <a:r>
              <a:rPr lang="lv-LV" sz="1100" dirty="0"/>
              <a:t>Ārzemēs dzīvojošo latviešu mākslinieciskās pašdarbības grupa (piemēram, latviešu koris, teātris vai deju kopa</a:t>
            </a:r>
            <a:r>
              <a:rPr lang="lv-LV" sz="1100" dirty="0" smtClean="0"/>
              <a:t>) (10)</a:t>
            </a:r>
            <a:endParaRPr lang="lv-LV" sz="1100" dirty="0"/>
          </a:p>
          <a:p>
            <a:pPr marL="457200" indent="-457200">
              <a:lnSpc>
                <a:spcPct val="120000"/>
              </a:lnSpc>
              <a:spcBef>
                <a:spcPts val="0"/>
              </a:spcBef>
              <a:spcAft>
                <a:spcPts val="0"/>
              </a:spcAft>
              <a:buFont typeface="+mj-lt"/>
              <a:buAutoNum type="arabicPeriod"/>
            </a:pPr>
            <a:r>
              <a:rPr lang="lv-LV" sz="1100" dirty="0"/>
              <a:t>Latvijas diasporas organizācija </a:t>
            </a:r>
            <a:r>
              <a:rPr lang="lv-LV" sz="1100" dirty="0" smtClean="0"/>
              <a:t>(12)</a:t>
            </a:r>
            <a:endParaRPr lang="lv-LV" sz="1100" dirty="0"/>
          </a:p>
          <a:p>
            <a:pPr marL="457200" indent="-457200">
              <a:lnSpc>
                <a:spcPct val="120000"/>
              </a:lnSpc>
              <a:spcBef>
                <a:spcPts val="0"/>
              </a:spcBef>
              <a:spcAft>
                <a:spcPts val="0"/>
              </a:spcAft>
              <a:buFont typeface="+mj-lt"/>
              <a:buAutoNum type="arabicPeriod"/>
            </a:pPr>
            <a:r>
              <a:rPr lang="lv-LV" sz="1100" dirty="0" smtClean="0"/>
              <a:t>Neformāla </a:t>
            </a:r>
            <a:r>
              <a:rPr lang="lv-LV" sz="1100" dirty="0"/>
              <a:t>interešu grupa, kurā pulcējas Latvijas izcelsmes cilvēki </a:t>
            </a:r>
            <a:r>
              <a:rPr lang="lv-LV" sz="1100" dirty="0" smtClean="0"/>
              <a:t>(10)</a:t>
            </a:r>
          </a:p>
          <a:p>
            <a:pPr marL="457200" indent="-457200">
              <a:lnSpc>
                <a:spcPct val="120000"/>
              </a:lnSpc>
              <a:spcBef>
                <a:spcPts val="0"/>
              </a:spcBef>
              <a:spcAft>
                <a:spcPts val="0"/>
              </a:spcAft>
              <a:buFont typeface="+mj-lt"/>
              <a:buAutoNum type="arabicPeriod"/>
            </a:pPr>
            <a:r>
              <a:rPr lang="lv-LV" sz="1100" dirty="0" smtClean="0"/>
              <a:t>Petīcijas parakstīšana (23)</a:t>
            </a:r>
            <a:endParaRPr lang="lv-LV" sz="1100" dirty="0"/>
          </a:p>
          <a:p>
            <a:pPr marL="457200" indent="-457200">
              <a:lnSpc>
                <a:spcPct val="120000"/>
              </a:lnSpc>
              <a:spcBef>
                <a:spcPts val="0"/>
              </a:spcBef>
              <a:spcAft>
                <a:spcPts val="0"/>
              </a:spcAft>
              <a:buFont typeface="+mj-lt"/>
              <a:buAutoNum type="arabicPeriod"/>
            </a:pPr>
            <a:r>
              <a:rPr lang="lv-LV" sz="1100" dirty="0"/>
              <a:t>Balsošana EP </a:t>
            </a:r>
            <a:r>
              <a:rPr lang="lv-LV" sz="1100" dirty="0" smtClean="0"/>
              <a:t>vēlēšanās (38)</a:t>
            </a:r>
            <a:endParaRPr lang="lv-LV" sz="1100" dirty="0"/>
          </a:p>
          <a:p>
            <a:pPr marL="457200" indent="-457200">
              <a:lnSpc>
                <a:spcPct val="120000"/>
              </a:lnSpc>
              <a:spcBef>
                <a:spcPts val="0"/>
              </a:spcBef>
              <a:spcAft>
                <a:spcPts val="0"/>
              </a:spcAft>
              <a:buFont typeface="+mj-lt"/>
              <a:buAutoNum type="arabicPeriod"/>
            </a:pPr>
            <a:r>
              <a:rPr lang="lv-LV" sz="1100" dirty="0"/>
              <a:t>Kādas no Eiropas Pilsoņu iniciatīvām jaunu ES tiesību aktu ierosināšanai iniciēšana vai </a:t>
            </a:r>
            <a:r>
              <a:rPr lang="lv-LV" sz="1100" dirty="0" smtClean="0"/>
              <a:t>parakstīšana (8)</a:t>
            </a:r>
            <a:endParaRPr lang="lv-LV" sz="1100" dirty="0"/>
          </a:p>
          <a:p>
            <a:pPr marL="457200" indent="-457200">
              <a:lnSpc>
                <a:spcPct val="120000"/>
              </a:lnSpc>
              <a:spcBef>
                <a:spcPts val="0"/>
              </a:spcBef>
              <a:spcAft>
                <a:spcPts val="0"/>
              </a:spcAft>
              <a:buFont typeface="+mj-lt"/>
              <a:buAutoNum type="arabicPeriod"/>
            </a:pPr>
            <a:r>
              <a:rPr lang="lv-LV" sz="1100" dirty="0"/>
              <a:t>Parakstīja kādu no iniciatīvām, kas ir atspoguļota portālā </a:t>
            </a:r>
            <a:r>
              <a:rPr lang="lv-LV" sz="1100" dirty="0" smtClean="0">
                <a:hlinkClick r:id="rId2"/>
              </a:rPr>
              <a:t>www.manabalss.lv</a:t>
            </a:r>
            <a:r>
              <a:rPr lang="lv-LV" sz="1100" dirty="0" smtClean="0"/>
              <a:t> (32)</a:t>
            </a:r>
            <a:endParaRPr lang="lv-LV" sz="1100" dirty="0"/>
          </a:p>
          <a:p>
            <a:pPr marL="457200" indent="-457200">
              <a:lnSpc>
                <a:spcPct val="120000"/>
              </a:lnSpc>
              <a:spcBef>
                <a:spcPts val="0"/>
              </a:spcBef>
              <a:spcAft>
                <a:spcPts val="0"/>
              </a:spcAft>
              <a:buFont typeface="+mj-lt"/>
              <a:buAutoNum type="arabicPeriod"/>
            </a:pPr>
            <a:r>
              <a:rPr lang="lv-LV" sz="1100" dirty="0"/>
              <a:t>Ievietoja iniciatīvu diskusijām portālā </a:t>
            </a:r>
            <a:r>
              <a:rPr lang="lv-LV" sz="1100" dirty="0" smtClean="0">
                <a:hlinkClick r:id="rId2"/>
              </a:rPr>
              <a:t>www.manabalss.lv</a:t>
            </a:r>
            <a:r>
              <a:rPr lang="lv-LV" sz="1100" dirty="0" smtClean="0"/>
              <a:t> (2)</a:t>
            </a:r>
            <a:endParaRPr lang="lv-LV" sz="1100" dirty="0"/>
          </a:p>
          <a:p>
            <a:pPr marL="457200" indent="-457200">
              <a:lnSpc>
                <a:spcPct val="120000"/>
              </a:lnSpc>
              <a:spcBef>
                <a:spcPts val="0"/>
              </a:spcBef>
              <a:spcAft>
                <a:spcPts val="0"/>
              </a:spcAft>
              <a:buFont typeface="+mj-lt"/>
              <a:buAutoNum type="arabicPeriod"/>
            </a:pPr>
            <a:r>
              <a:rPr lang="lv-LV" sz="1100" dirty="0" smtClean="0"/>
              <a:t>Tikās </a:t>
            </a:r>
            <a:r>
              <a:rPr lang="lv-LV" sz="1100" dirty="0"/>
              <a:t>un apspriedās ar Latvijas diasporas pārstāvjiem/organizācijām, lai definētu un aizstāvētu Latvijas diasporas </a:t>
            </a:r>
            <a:r>
              <a:rPr lang="lv-LV" sz="1100" dirty="0" smtClean="0"/>
              <a:t>intereses (13)</a:t>
            </a:r>
            <a:endParaRPr lang="lv-LV" sz="1100" dirty="0"/>
          </a:p>
          <a:p>
            <a:pPr marL="457200" indent="-457200">
              <a:lnSpc>
                <a:spcPct val="120000"/>
              </a:lnSpc>
              <a:spcBef>
                <a:spcPts val="0"/>
              </a:spcBef>
              <a:spcAft>
                <a:spcPts val="0"/>
              </a:spcAft>
              <a:buFont typeface="+mj-lt"/>
              <a:buAutoNum type="arabicPeriod"/>
            </a:pPr>
            <a:r>
              <a:rPr lang="lv-LV" sz="1100" dirty="0"/>
              <a:t>Sazinājās ar valsts un pašvaldības amatpersonām vai politiķiem, pārstāvot Latvijas diasporas </a:t>
            </a:r>
            <a:r>
              <a:rPr lang="lv-LV" sz="1100" dirty="0" smtClean="0"/>
              <a:t>intereses (5)</a:t>
            </a:r>
            <a:endParaRPr lang="lv-LV" sz="1100" dirty="0"/>
          </a:p>
          <a:p>
            <a:pPr marL="457200" indent="-457200">
              <a:lnSpc>
                <a:spcPct val="120000"/>
              </a:lnSpc>
              <a:spcBef>
                <a:spcPts val="0"/>
              </a:spcBef>
              <a:spcAft>
                <a:spcPts val="0"/>
              </a:spcAft>
              <a:buFont typeface="+mj-lt"/>
              <a:buAutoNum type="arabicPeriod"/>
            </a:pPr>
            <a:endParaRPr lang="lv-LV" sz="1050" dirty="0"/>
          </a:p>
          <a:p>
            <a:pPr marL="457200" indent="-457200">
              <a:lnSpc>
                <a:spcPct val="120000"/>
              </a:lnSpc>
              <a:spcBef>
                <a:spcPts val="0"/>
              </a:spcBef>
              <a:spcAft>
                <a:spcPts val="0"/>
              </a:spcAft>
              <a:buFont typeface="+mj-lt"/>
              <a:buAutoNum type="arabicPeriod"/>
            </a:pPr>
            <a:endParaRPr lang="lv-LV" sz="1400" dirty="0" smtClean="0"/>
          </a:p>
          <a:p>
            <a:pPr marL="457200" indent="-457200">
              <a:lnSpc>
                <a:spcPct val="120000"/>
              </a:lnSpc>
              <a:spcBef>
                <a:spcPts val="0"/>
              </a:spcBef>
              <a:spcAft>
                <a:spcPts val="0"/>
              </a:spcAft>
              <a:buFont typeface="+mj-lt"/>
              <a:buAutoNum type="arabicPeriod"/>
            </a:pPr>
            <a:endParaRPr lang="lv-LV" sz="1400" dirty="0" smtClean="0"/>
          </a:p>
          <a:p>
            <a:pPr marL="457200" indent="-457200">
              <a:lnSpc>
                <a:spcPct val="120000"/>
              </a:lnSpc>
              <a:spcBef>
                <a:spcPts val="0"/>
              </a:spcBef>
              <a:spcAft>
                <a:spcPts val="0"/>
              </a:spcAft>
              <a:buFont typeface="+mj-lt"/>
              <a:buAutoNum type="arabicPeriod"/>
            </a:pPr>
            <a:endParaRPr lang="lv-LV" sz="1400" dirty="0"/>
          </a:p>
          <a:p>
            <a:pPr>
              <a:lnSpc>
                <a:spcPct val="120000"/>
              </a:lnSpc>
              <a:spcBef>
                <a:spcPts val="0"/>
              </a:spcBef>
              <a:spcAft>
                <a:spcPts val="0"/>
              </a:spcAft>
            </a:pPr>
            <a:endParaRPr lang="lv-LV" dirty="0"/>
          </a:p>
        </p:txBody>
      </p:sp>
      <p:pic>
        <p:nvPicPr>
          <p:cNvPr id="4" name="Picture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8097" y="2463800"/>
            <a:ext cx="4383903" cy="3215940"/>
          </a:xfrm>
          <a:prstGeom prst="rect">
            <a:avLst/>
          </a:prstGeom>
          <a:noFill/>
          <a:ln>
            <a:noFill/>
          </a:ln>
        </p:spPr>
      </p:pic>
      <p:sp>
        <p:nvSpPr>
          <p:cNvPr id="5" name="TextBox 4"/>
          <p:cNvSpPr txBox="1"/>
          <p:nvPr/>
        </p:nvSpPr>
        <p:spPr>
          <a:xfrm>
            <a:off x="8484973" y="5718647"/>
            <a:ext cx="2271519" cy="307777"/>
          </a:xfrm>
          <a:prstGeom prst="rect">
            <a:avLst/>
          </a:prstGeom>
          <a:noFill/>
        </p:spPr>
        <p:txBody>
          <a:bodyPr wrap="none" rtlCol="0">
            <a:spAutoFit/>
          </a:bodyPr>
          <a:lstStyle/>
          <a:p>
            <a:r>
              <a:rPr lang="lv-LV" sz="1400" dirty="0" smtClean="0"/>
              <a:t>Vidēji: 4,5 aktivitātes (no 40)</a:t>
            </a:r>
            <a:endParaRPr lang="lv-LV" sz="1400" dirty="0"/>
          </a:p>
        </p:txBody>
      </p:sp>
    </p:spTree>
    <p:extLst>
      <p:ext uri="{BB962C8B-B14F-4D97-AF65-F5344CB8AC3E}">
        <p14:creationId xmlns:p14="http://schemas.microsoft.com/office/powerpoint/2010/main" val="398009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Cik aktīvi ir imigranti?</a:t>
            </a:r>
            <a:endParaRPr lang="lv-LV" dirty="0"/>
          </a:p>
        </p:txBody>
      </p:sp>
      <p:sp>
        <p:nvSpPr>
          <p:cNvPr id="3" name="Satura vietturis 2"/>
          <p:cNvSpPr>
            <a:spLocks noGrp="1"/>
          </p:cNvSpPr>
          <p:nvPr>
            <p:ph idx="1"/>
          </p:nvPr>
        </p:nvSpPr>
        <p:spPr>
          <a:xfrm>
            <a:off x="1097280" y="2207740"/>
            <a:ext cx="10058400" cy="3661353"/>
          </a:xfrm>
        </p:spPr>
        <p:txBody>
          <a:bodyPr/>
          <a:lstStyle/>
          <a:p>
            <a:pPr marL="457200" indent="-457200">
              <a:buFont typeface="+mj-lt"/>
              <a:buAutoNum type="arabicPeriod"/>
            </a:pPr>
            <a:r>
              <a:rPr lang="lv-LV" dirty="0" smtClean="0"/>
              <a:t>Pētījumi liecina, ka migrantu sociālais un politiskais </a:t>
            </a:r>
            <a:r>
              <a:rPr lang="lv-LV" dirty="0" err="1" smtClean="0"/>
              <a:t>aktīvisms</a:t>
            </a:r>
            <a:r>
              <a:rPr lang="lv-LV" dirty="0" smtClean="0"/>
              <a:t> </a:t>
            </a:r>
            <a:r>
              <a:rPr lang="lv-LV" b="1" dirty="0" smtClean="0"/>
              <a:t>atpaliek no mītnes zemes iedzīvotājiem </a:t>
            </a:r>
            <a:r>
              <a:rPr lang="en-US" dirty="0" smtClean="0"/>
              <a:t>(</a:t>
            </a:r>
            <a:r>
              <a:rPr lang="en-US" dirty="0" err="1"/>
              <a:t>Mierina</a:t>
            </a:r>
            <a:r>
              <a:rPr lang="en-US" dirty="0"/>
              <a:t> 2016, Just and Anderson 2012; </a:t>
            </a:r>
            <a:r>
              <a:rPr lang="en-US" dirty="0" err="1" smtClean="0"/>
              <a:t>Sandovici</a:t>
            </a:r>
            <a:r>
              <a:rPr lang="lv-LV" dirty="0" smtClean="0"/>
              <a:t> </a:t>
            </a:r>
            <a:r>
              <a:rPr lang="en-US" dirty="0" smtClean="0"/>
              <a:t>and</a:t>
            </a:r>
            <a:r>
              <a:rPr lang="lv-LV" dirty="0" smtClean="0"/>
              <a:t> </a:t>
            </a:r>
            <a:r>
              <a:rPr lang="en-US" dirty="0" err="1" smtClean="0"/>
              <a:t>Listhaugh</a:t>
            </a:r>
            <a:r>
              <a:rPr lang="lv-LV" dirty="0" smtClean="0"/>
              <a:t> </a:t>
            </a:r>
            <a:r>
              <a:rPr lang="en-US" dirty="0" smtClean="0"/>
              <a:t>2010</a:t>
            </a:r>
            <a:r>
              <a:rPr lang="lv-LV" dirty="0" smtClean="0"/>
              <a:t>; </a:t>
            </a:r>
            <a:r>
              <a:rPr lang="en-US" dirty="0" err="1" smtClean="0"/>
              <a:t>Aleksynska</a:t>
            </a:r>
            <a:r>
              <a:rPr lang="en-US" dirty="0" smtClean="0"/>
              <a:t> 2010;</a:t>
            </a:r>
            <a:r>
              <a:rPr lang="lv-LV" dirty="0" smtClean="0"/>
              <a:t> </a:t>
            </a:r>
            <a:r>
              <a:rPr lang="en-US" dirty="0" smtClean="0"/>
              <a:t>Eggert</a:t>
            </a:r>
            <a:r>
              <a:rPr lang="lv-LV" dirty="0" smtClean="0"/>
              <a:t> </a:t>
            </a:r>
            <a:r>
              <a:rPr lang="en-US" dirty="0" smtClean="0"/>
              <a:t>and</a:t>
            </a:r>
            <a:r>
              <a:rPr lang="lv-LV" dirty="0" smtClean="0"/>
              <a:t> </a:t>
            </a:r>
            <a:r>
              <a:rPr lang="en-US" dirty="0" smtClean="0"/>
              <a:t>Giugni2010</a:t>
            </a:r>
            <a:r>
              <a:rPr lang="lv-LV" dirty="0" smtClean="0"/>
              <a:t>; </a:t>
            </a:r>
            <a:r>
              <a:rPr lang="en-US" dirty="0" err="1" smtClean="0"/>
              <a:t>Rooj</a:t>
            </a:r>
            <a:r>
              <a:rPr lang="en-US" dirty="0" smtClean="0"/>
              <a:t> </a:t>
            </a:r>
            <a:r>
              <a:rPr lang="en-US" dirty="0"/>
              <a:t>2012</a:t>
            </a:r>
            <a:r>
              <a:rPr lang="en-US" dirty="0" smtClean="0"/>
              <a:t>).</a:t>
            </a:r>
            <a:r>
              <a:rPr lang="lv-LV" dirty="0" smtClean="0"/>
              <a:t> </a:t>
            </a:r>
          </a:p>
          <a:p>
            <a:pPr marL="457200" indent="-457200">
              <a:buFont typeface="+mj-lt"/>
              <a:buAutoNum type="arabicPeriod"/>
            </a:pPr>
            <a:r>
              <a:rPr lang="lv-LV" dirty="0" smtClean="0"/>
              <a:t>Attiecībā uz līdzdalību asociācijās – jaukti pierādījumi. </a:t>
            </a:r>
          </a:p>
          <a:p>
            <a:endParaRPr lang="en-US" dirty="0"/>
          </a:p>
          <a:p>
            <a:endParaRPr lang="lv-LV" dirty="0"/>
          </a:p>
        </p:txBody>
      </p:sp>
    </p:spTree>
    <p:extLst>
      <p:ext uri="{BB962C8B-B14F-4D97-AF65-F5344CB8AC3E}">
        <p14:creationId xmlns:p14="http://schemas.microsoft.com/office/powerpoint/2010/main" val="562387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97280" y="286603"/>
            <a:ext cx="10608688" cy="1450757"/>
          </a:xfrm>
        </p:spPr>
        <p:txBody>
          <a:bodyPr/>
          <a:lstStyle/>
          <a:p>
            <a:r>
              <a:rPr lang="lv-LV" dirty="0" smtClean="0"/>
              <a:t>Kā emigrēšana mazina līdzdalību?</a:t>
            </a:r>
            <a:endParaRPr lang="lv-LV" dirty="0"/>
          </a:p>
        </p:txBody>
      </p:sp>
      <p:sp>
        <p:nvSpPr>
          <p:cNvPr id="3" name="Satura vietturis 2"/>
          <p:cNvSpPr>
            <a:spLocks noGrp="1"/>
          </p:cNvSpPr>
          <p:nvPr>
            <p:ph idx="1"/>
          </p:nvPr>
        </p:nvSpPr>
        <p:spPr>
          <a:xfrm>
            <a:off x="1097280" y="1894702"/>
            <a:ext cx="10058400" cy="4349579"/>
          </a:xfrm>
        </p:spPr>
        <p:txBody>
          <a:bodyPr>
            <a:normAutofit/>
          </a:bodyPr>
          <a:lstStyle/>
          <a:p>
            <a:endParaRPr lang="lv-LV" dirty="0"/>
          </a:p>
          <a:p>
            <a:pPr marL="457200" indent="-457200">
              <a:buFont typeface="+mj-lt"/>
              <a:buAutoNum type="arabicPeriod"/>
            </a:pPr>
            <a:r>
              <a:rPr lang="lv-LV" dirty="0" smtClean="0"/>
              <a:t>Imigrantu </a:t>
            </a:r>
            <a:r>
              <a:rPr lang="lv-LV" dirty="0"/>
              <a:t>līdzdalību var kavēt sociālā izolētība, </a:t>
            </a:r>
            <a:r>
              <a:rPr lang="lv-LV" b="1" dirty="0"/>
              <a:t>vājāki sociālie tīkli</a:t>
            </a:r>
            <a:r>
              <a:rPr lang="lv-LV" dirty="0"/>
              <a:t>, kas kalpo </a:t>
            </a:r>
            <a:r>
              <a:rPr lang="lv-LV" dirty="0" smtClean="0"/>
              <a:t>kā </a:t>
            </a:r>
            <a:r>
              <a:rPr lang="lv-LV" dirty="0"/>
              <a:t>mobilizējošs spēks un nodrošina līdzdalībai nepieciešamo informāciju un resursus (</a:t>
            </a:r>
            <a:r>
              <a:rPr lang="lv-LV" dirty="0" err="1"/>
              <a:t>Bilodeau</a:t>
            </a:r>
            <a:r>
              <a:rPr lang="lv-LV" dirty="0"/>
              <a:t> 2008; </a:t>
            </a:r>
            <a:r>
              <a:rPr lang="lv-LV" dirty="0" err="1"/>
              <a:t>Klandermans</a:t>
            </a:r>
            <a:r>
              <a:rPr lang="lv-LV" dirty="0"/>
              <a:t> </a:t>
            </a:r>
            <a:r>
              <a:rPr lang="lv-LV" dirty="0" err="1"/>
              <a:t>and</a:t>
            </a:r>
            <a:r>
              <a:rPr lang="lv-LV" dirty="0"/>
              <a:t> </a:t>
            </a:r>
            <a:r>
              <a:rPr lang="lv-LV" dirty="0" err="1"/>
              <a:t>van</a:t>
            </a:r>
            <a:r>
              <a:rPr lang="lv-LV" dirty="0"/>
              <a:t> </a:t>
            </a:r>
            <a:r>
              <a:rPr lang="lv-LV" dirty="0" err="1"/>
              <a:t>den</a:t>
            </a:r>
            <a:r>
              <a:rPr lang="lv-LV" dirty="0"/>
              <a:t> </a:t>
            </a:r>
            <a:r>
              <a:rPr lang="lv-LV" dirty="0" err="1"/>
              <a:t>Toorn</a:t>
            </a:r>
            <a:r>
              <a:rPr lang="lv-LV" dirty="0"/>
              <a:t> 2008; </a:t>
            </a:r>
            <a:r>
              <a:rPr lang="lv-LV" dirty="0" err="1"/>
              <a:t>Diani</a:t>
            </a:r>
            <a:r>
              <a:rPr lang="lv-LV" dirty="0"/>
              <a:t> </a:t>
            </a:r>
            <a:r>
              <a:rPr lang="lv-LV" dirty="0" err="1"/>
              <a:t>and</a:t>
            </a:r>
            <a:r>
              <a:rPr lang="lv-LV" dirty="0"/>
              <a:t> </a:t>
            </a:r>
            <a:r>
              <a:rPr lang="lv-LV" dirty="0" err="1"/>
              <a:t>McAdam</a:t>
            </a:r>
            <a:r>
              <a:rPr lang="lv-LV" dirty="0"/>
              <a:t> 2003; Kitts2000; </a:t>
            </a:r>
            <a:r>
              <a:rPr lang="lv-LV" dirty="0" err="1"/>
              <a:t>Albarracin</a:t>
            </a:r>
            <a:r>
              <a:rPr lang="lv-LV" dirty="0"/>
              <a:t> </a:t>
            </a:r>
            <a:r>
              <a:rPr lang="lv-LV" dirty="0" err="1"/>
              <a:t>and</a:t>
            </a:r>
            <a:r>
              <a:rPr lang="lv-LV" dirty="0"/>
              <a:t> Valeva2011). </a:t>
            </a:r>
            <a:endParaRPr lang="lv-LV" b="1" dirty="0"/>
          </a:p>
          <a:p>
            <a:pPr marL="457200" indent="-457200">
              <a:buFont typeface="+mj-lt"/>
              <a:buAutoNum type="arabicPeriod"/>
            </a:pPr>
            <a:r>
              <a:rPr lang="lv-LV" dirty="0" smtClean="0"/>
              <a:t>Papildus faktors ir tas, ka imigranti bieži vien ir </a:t>
            </a:r>
            <a:r>
              <a:rPr lang="lv-LV" b="1" dirty="0" smtClean="0"/>
              <a:t>mazāk piesaistīti </a:t>
            </a:r>
            <a:r>
              <a:rPr lang="lv-LV" dirty="0" smtClean="0"/>
              <a:t>jaunajai kopienai un </a:t>
            </a:r>
            <a:r>
              <a:rPr lang="lv-LV" b="1" dirty="0" smtClean="0"/>
              <a:t>neidentificējas tādā pašā mērā ar jaunās mītnes zemes iedzīvotājiem </a:t>
            </a:r>
            <a:r>
              <a:rPr lang="en-US" dirty="0" smtClean="0"/>
              <a:t>(</a:t>
            </a:r>
            <a:r>
              <a:rPr lang="en-US" dirty="0" err="1" smtClean="0"/>
              <a:t>Goette</a:t>
            </a:r>
            <a:r>
              <a:rPr lang="lv-LV" dirty="0" smtClean="0"/>
              <a:t> </a:t>
            </a:r>
            <a:r>
              <a:rPr lang="en-US" dirty="0" smtClean="0"/>
              <a:t>et</a:t>
            </a:r>
            <a:r>
              <a:rPr lang="lv-LV" dirty="0" smtClean="0"/>
              <a:t> </a:t>
            </a:r>
            <a:r>
              <a:rPr lang="en-US" dirty="0" smtClean="0"/>
              <a:t>al</a:t>
            </a:r>
            <a:r>
              <a:rPr lang="en-US" dirty="0"/>
              <a:t>.,</a:t>
            </a:r>
            <a:r>
              <a:rPr lang="en-US" dirty="0" smtClean="0"/>
              <a:t>2006;</a:t>
            </a:r>
            <a:r>
              <a:rPr lang="lv-LV" dirty="0" smtClean="0"/>
              <a:t> </a:t>
            </a:r>
            <a:r>
              <a:rPr lang="en-US" dirty="0" smtClean="0"/>
              <a:t>Simpson,</a:t>
            </a:r>
            <a:r>
              <a:rPr lang="lv-LV" dirty="0" smtClean="0"/>
              <a:t> </a:t>
            </a:r>
            <a:r>
              <a:rPr lang="en-US" dirty="0" smtClean="0"/>
              <a:t>2006;</a:t>
            </a:r>
            <a:r>
              <a:rPr lang="lv-LV" dirty="0" smtClean="0"/>
              <a:t> </a:t>
            </a:r>
            <a:r>
              <a:rPr lang="en-US" dirty="0" smtClean="0"/>
              <a:t>Yamagishi </a:t>
            </a:r>
            <a:r>
              <a:rPr lang="en-US" dirty="0"/>
              <a:t>and </a:t>
            </a:r>
            <a:r>
              <a:rPr lang="en-US" dirty="0" err="1"/>
              <a:t>Mifune</a:t>
            </a:r>
            <a:r>
              <a:rPr lang="en-US" dirty="0"/>
              <a:t>, 2008; Dawes and </a:t>
            </a:r>
            <a:r>
              <a:rPr lang="en-US" dirty="0" err="1"/>
              <a:t>Messick</a:t>
            </a:r>
            <a:r>
              <a:rPr lang="en-US" dirty="0"/>
              <a:t> </a:t>
            </a:r>
            <a:r>
              <a:rPr lang="en-US" dirty="0" smtClean="0"/>
              <a:t>2010;</a:t>
            </a:r>
            <a:r>
              <a:rPr lang="lv-LV" dirty="0" smtClean="0"/>
              <a:t> </a:t>
            </a:r>
            <a:r>
              <a:rPr lang="en-US" dirty="0" err="1" smtClean="0"/>
              <a:t>Klandermans</a:t>
            </a:r>
            <a:r>
              <a:rPr lang="en-US" dirty="0" smtClean="0"/>
              <a:t> </a:t>
            </a:r>
            <a:r>
              <a:rPr lang="en-US" dirty="0"/>
              <a:t>and van den </a:t>
            </a:r>
            <a:r>
              <a:rPr lang="en-US" dirty="0" err="1"/>
              <a:t>Toorn</a:t>
            </a:r>
            <a:r>
              <a:rPr lang="en-US" dirty="0"/>
              <a:t> 2008</a:t>
            </a:r>
            <a:r>
              <a:rPr lang="en-US" dirty="0" smtClean="0"/>
              <a:t>)</a:t>
            </a:r>
            <a:r>
              <a:rPr lang="lv-LV" dirty="0" smtClean="0"/>
              <a:t>. </a:t>
            </a:r>
          </a:p>
          <a:p>
            <a:endParaRPr lang="lv-LV" dirty="0"/>
          </a:p>
          <a:p>
            <a:r>
              <a:rPr lang="en-US" i="1" dirty="0" smtClean="0">
                <a:solidFill>
                  <a:srgbClr val="E48B08"/>
                </a:solidFill>
              </a:rPr>
              <a:t>People</a:t>
            </a:r>
            <a:r>
              <a:rPr lang="lv-LV" i="1" dirty="0" smtClean="0">
                <a:solidFill>
                  <a:srgbClr val="E48B08"/>
                </a:solidFill>
              </a:rPr>
              <a:t> </a:t>
            </a:r>
            <a:r>
              <a:rPr lang="en-US" i="1" dirty="0" smtClean="0">
                <a:solidFill>
                  <a:srgbClr val="E48B08"/>
                </a:solidFill>
              </a:rPr>
              <a:t>who</a:t>
            </a:r>
            <a:r>
              <a:rPr lang="lv-LV" i="1" dirty="0" smtClean="0">
                <a:solidFill>
                  <a:srgbClr val="E48B08"/>
                </a:solidFill>
              </a:rPr>
              <a:t> </a:t>
            </a:r>
            <a:r>
              <a:rPr lang="en-US" i="1" dirty="0" smtClean="0">
                <a:solidFill>
                  <a:srgbClr val="E48B08"/>
                </a:solidFill>
              </a:rPr>
              <a:t>are</a:t>
            </a:r>
            <a:r>
              <a:rPr lang="lv-LV" i="1" dirty="0" smtClean="0">
                <a:solidFill>
                  <a:srgbClr val="E48B08"/>
                </a:solidFill>
              </a:rPr>
              <a:t> </a:t>
            </a:r>
            <a:r>
              <a:rPr lang="en-US" i="1" dirty="0" smtClean="0">
                <a:solidFill>
                  <a:srgbClr val="E48B08"/>
                </a:solidFill>
              </a:rPr>
              <a:t>socially</a:t>
            </a:r>
            <a:r>
              <a:rPr lang="lv-LV" i="1" dirty="0" smtClean="0">
                <a:solidFill>
                  <a:srgbClr val="E48B08"/>
                </a:solidFill>
              </a:rPr>
              <a:t> </a:t>
            </a:r>
            <a:r>
              <a:rPr lang="en-US" i="1" dirty="0" smtClean="0">
                <a:solidFill>
                  <a:srgbClr val="E48B08"/>
                </a:solidFill>
              </a:rPr>
              <a:t>well</a:t>
            </a:r>
            <a:r>
              <a:rPr lang="lv-LV" i="1" dirty="0" smtClean="0">
                <a:solidFill>
                  <a:srgbClr val="E48B08"/>
                </a:solidFill>
              </a:rPr>
              <a:t> </a:t>
            </a:r>
            <a:r>
              <a:rPr lang="en-US" i="1" dirty="0" smtClean="0">
                <a:solidFill>
                  <a:srgbClr val="E48B08"/>
                </a:solidFill>
              </a:rPr>
              <a:t>connected,</a:t>
            </a:r>
            <a:r>
              <a:rPr lang="lv-LV" i="1" dirty="0" smtClean="0">
                <a:solidFill>
                  <a:srgbClr val="E48B08"/>
                </a:solidFill>
              </a:rPr>
              <a:t> </a:t>
            </a:r>
            <a:r>
              <a:rPr lang="en-US" i="1" dirty="0" smtClean="0">
                <a:solidFill>
                  <a:srgbClr val="E48B08"/>
                </a:solidFill>
              </a:rPr>
              <a:t>tend</a:t>
            </a:r>
            <a:r>
              <a:rPr lang="lv-LV" i="1" dirty="0" smtClean="0">
                <a:solidFill>
                  <a:srgbClr val="E48B08"/>
                </a:solidFill>
              </a:rPr>
              <a:t> </a:t>
            </a:r>
            <a:r>
              <a:rPr lang="en-US" i="1" dirty="0" smtClean="0">
                <a:solidFill>
                  <a:srgbClr val="E48B08"/>
                </a:solidFill>
              </a:rPr>
              <a:t>to</a:t>
            </a:r>
            <a:r>
              <a:rPr lang="lv-LV" i="1" dirty="0" smtClean="0">
                <a:solidFill>
                  <a:srgbClr val="E48B08"/>
                </a:solidFill>
              </a:rPr>
              <a:t> </a:t>
            </a:r>
            <a:r>
              <a:rPr lang="en-US" i="1" dirty="0" smtClean="0">
                <a:solidFill>
                  <a:srgbClr val="E48B08"/>
                </a:solidFill>
              </a:rPr>
              <a:t>have</a:t>
            </a:r>
            <a:r>
              <a:rPr lang="lv-LV" i="1" dirty="0" smtClean="0">
                <a:solidFill>
                  <a:srgbClr val="E48B08"/>
                </a:solidFill>
              </a:rPr>
              <a:t> </a:t>
            </a:r>
            <a:r>
              <a:rPr lang="en-US" i="1" dirty="0" smtClean="0">
                <a:solidFill>
                  <a:srgbClr val="E48B08"/>
                </a:solidFill>
              </a:rPr>
              <a:t>a</a:t>
            </a:r>
            <a:r>
              <a:rPr lang="lv-LV" i="1" dirty="0" smtClean="0">
                <a:solidFill>
                  <a:srgbClr val="E48B08"/>
                </a:solidFill>
              </a:rPr>
              <a:t> </a:t>
            </a:r>
            <a:r>
              <a:rPr lang="en-US" i="1" dirty="0" smtClean="0">
                <a:solidFill>
                  <a:srgbClr val="E48B08"/>
                </a:solidFill>
              </a:rPr>
              <a:t>stake</a:t>
            </a:r>
            <a:r>
              <a:rPr lang="lv-LV" i="1" dirty="0" smtClean="0">
                <a:solidFill>
                  <a:srgbClr val="E48B08"/>
                </a:solidFill>
              </a:rPr>
              <a:t> </a:t>
            </a:r>
            <a:r>
              <a:rPr lang="en-US" i="1" dirty="0" smtClean="0">
                <a:solidFill>
                  <a:srgbClr val="E48B08"/>
                </a:solidFill>
              </a:rPr>
              <a:t>in</a:t>
            </a:r>
            <a:r>
              <a:rPr lang="lv-LV" i="1" dirty="0" smtClean="0">
                <a:solidFill>
                  <a:srgbClr val="E48B08"/>
                </a:solidFill>
              </a:rPr>
              <a:t> </a:t>
            </a:r>
            <a:r>
              <a:rPr lang="lv-LV" i="1" dirty="0" err="1" smtClean="0">
                <a:solidFill>
                  <a:srgbClr val="E48B08"/>
                </a:solidFill>
              </a:rPr>
              <a:t>th</a:t>
            </a:r>
            <a:r>
              <a:rPr lang="en-US" i="1" dirty="0" smtClean="0">
                <a:solidFill>
                  <a:srgbClr val="E48B08"/>
                </a:solidFill>
              </a:rPr>
              <a:t>e</a:t>
            </a:r>
            <a:r>
              <a:rPr lang="lv-LV" i="1" dirty="0" smtClean="0">
                <a:solidFill>
                  <a:srgbClr val="E48B08"/>
                </a:solidFill>
              </a:rPr>
              <a:t> </a:t>
            </a:r>
            <a:r>
              <a:rPr lang="en-US" i="1" dirty="0" smtClean="0">
                <a:solidFill>
                  <a:srgbClr val="E48B08"/>
                </a:solidFill>
              </a:rPr>
              <a:t>community</a:t>
            </a:r>
            <a:r>
              <a:rPr lang="lv-LV" i="1" dirty="0" smtClean="0">
                <a:solidFill>
                  <a:srgbClr val="E48B08"/>
                </a:solidFill>
              </a:rPr>
              <a:t> </a:t>
            </a:r>
            <a:r>
              <a:rPr lang="en-US" i="1" dirty="0" smtClean="0">
                <a:solidFill>
                  <a:srgbClr val="E48B08"/>
                </a:solidFill>
              </a:rPr>
              <a:t>and</a:t>
            </a:r>
            <a:r>
              <a:rPr lang="lv-LV" i="1" dirty="0" smtClean="0">
                <a:solidFill>
                  <a:srgbClr val="E48B08"/>
                </a:solidFill>
              </a:rPr>
              <a:t> </a:t>
            </a:r>
            <a:r>
              <a:rPr lang="en-US" i="1" dirty="0" smtClean="0">
                <a:solidFill>
                  <a:srgbClr val="E48B08"/>
                </a:solidFill>
              </a:rPr>
              <a:t>its</a:t>
            </a:r>
            <a:r>
              <a:rPr lang="lv-LV" i="1" dirty="0" smtClean="0">
                <a:solidFill>
                  <a:srgbClr val="E48B08"/>
                </a:solidFill>
              </a:rPr>
              <a:t> </a:t>
            </a:r>
            <a:r>
              <a:rPr lang="en-US" i="1" dirty="0" smtClean="0">
                <a:solidFill>
                  <a:srgbClr val="E48B08"/>
                </a:solidFill>
              </a:rPr>
              <a:t>political</a:t>
            </a:r>
            <a:r>
              <a:rPr lang="lv-LV" i="1" dirty="0" smtClean="0">
                <a:solidFill>
                  <a:srgbClr val="E48B08"/>
                </a:solidFill>
              </a:rPr>
              <a:t> </a:t>
            </a:r>
            <a:r>
              <a:rPr lang="en-US" i="1" dirty="0" smtClean="0">
                <a:solidFill>
                  <a:srgbClr val="E48B08"/>
                </a:solidFill>
              </a:rPr>
              <a:t>issues,</a:t>
            </a:r>
            <a:r>
              <a:rPr lang="lv-LV" i="1" dirty="0" smtClean="0">
                <a:solidFill>
                  <a:srgbClr val="E48B08"/>
                </a:solidFill>
              </a:rPr>
              <a:t> </a:t>
            </a:r>
            <a:r>
              <a:rPr lang="en-US" i="1" dirty="0" smtClean="0">
                <a:solidFill>
                  <a:srgbClr val="E48B08"/>
                </a:solidFill>
              </a:rPr>
              <a:t>and</a:t>
            </a:r>
            <a:r>
              <a:rPr lang="lv-LV" i="1" dirty="0" smtClean="0">
                <a:solidFill>
                  <a:srgbClr val="E48B08"/>
                </a:solidFill>
              </a:rPr>
              <a:t> </a:t>
            </a:r>
            <a:r>
              <a:rPr lang="en-US" i="1" dirty="0" smtClean="0">
                <a:solidFill>
                  <a:srgbClr val="E48B08"/>
                </a:solidFill>
              </a:rPr>
              <a:t>thus</a:t>
            </a:r>
            <a:r>
              <a:rPr lang="lv-LV" i="1" dirty="0" smtClean="0">
                <a:solidFill>
                  <a:srgbClr val="E48B08"/>
                </a:solidFill>
              </a:rPr>
              <a:t> </a:t>
            </a:r>
            <a:r>
              <a:rPr lang="en-US" i="1" dirty="0" smtClean="0">
                <a:solidFill>
                  <a:srgbClr val="E48B08"/>
                </a:solidFill>
              </a:rPr>
              <a:t>are</a:t>
            </a:r>
            <a:r>
              <a:rPr lang="lv-LV" i="1" dirty="0" smtClean="0">
                <a:solidFill>
                  <a:srgbClr val="E48B08"/>
                </a:solidFill>
              </a:rPr>
              <a:t> </a:t>
            </a:r>
            <a:r>
              <a:rPr lang="en-US" i="1" dirty="0" smtClean="0">
                <a:solidFill>
                  <a:srgbClr val="E48B08"/>
                </a:solidFill>
              </a:rPr>
              <a:t>more</a:t>
            </a:r>
            <a:r>
              <a:rPr lang="lv-LV" i="1" dirty="0" smtClean="0">
                <a:solidFill>
                  <a:srgbClr val="E48B08"/>
                </a:solidFill>
              </a:rPr>
              <a:t> </a:t>
            </a:r>
            <a:r>
              <a:rPr lang="en-US" i="1" dirty="0" smtClean="0">
                <a:solidFill>
                  <a:srgbClr val="E48B08"/>
                </a:solidFill>
              </a:rPr>
              <a:t>likely</a:t>
            </a:r>
            <a:r>
              <a:rPr lang="lv-LV" i="1" dirty="0" smtClean="0">
                <a:solidFill>
                  <a:srgbClr val="E48B08"/>
                </a:solidFill>
              </a:rPr>
              <a:t> </a:t>
            </a:r>
            <a:r>
              <a:rPr lang="en-US" i="1" dirty="0" smtClean="0">
                <a:solidFill>
                  <a:srgbClr val="E48B08"/>
                </a:solidFill>
              </a:rPr>
              <a:t>to</a:t>
            </a:r>
            <a:r>
              <a:rPr lang="lv-LV" i="1" dirty="0" smtClean="0">
                <a:solidFill>
                  <a:srgbClr val="E48B08"/>
                </a:solidFill>
              </a:rPr>
              <a:t> </a:t>
            </a:r>
            <a:r>
              <a:rPr lang="en-US" i="1" dirty="0" smtClean="0">
                <a:solidFill>
                  <a:srgbClr val="E48B08"/>
                </a:solidFill>
              </a:rPr>
              <a:t>participate</a:t>
            </a:r>
            <a:r>
              <a:rPr lang="lv-LV" i="1" dirty="0" smtClean="0">
                <a:solidFill>
                  <a:srgbClr val="E48B08"/>
                </a:solidFill>
              </a:rPr>
              <a:t> </a:t>
            </a:r>
            <a:r>
              <a:rPr lang="en-US" i="1" dirty="0" smtClean="0">
                <a:solidFill>
                  <a:srgbClr val="E48B08"/>
                </a:solidFill>
              </a:rPr>
              <a:t>in</a:t>
            </a:r>
            <a:r>
              <a:rPr lang="lv-LV" i="1" dirty="0" smtClean="0">
                <a:solidFill>
                  <a:srgbClr val="E48B08"/>
                </a:solidFill>
              </a:rPr>
              <a:t> </a:t>
            </a:r>
            <a:r>
              <a:rPr lang="en-US" i="1" dirty="0" smtClean="0">
                <a:solidFill>
                  <a:srgbClr val="E48B08"/>
                </a:solidFill>
              </a:rPr>
              <a:t>politics</a:t>
            </a:r>
            <a:r>
              <a:rPr lang="lv-LV" i="1" dirty="0" smtClean="0">
                <a:solidFill>
                  <a:srgbClr val="E48B08"/>
                </a:solidFill>
              </a:rPr>
              <a:t> </a:t>
            </a:r>
            <a:r>
              <a:rPr lang="en-US" i="1" dirty="0" smtClean="0">
                <a:solidFill>
                  <a:srgbClr val="E48B08"/>
                </a:solidFill>
              </a:rPr>
              <a:t>(</a:t>
            </a:r>
            <a:r>
              <a:rPr lang="en-US" i="1" dirty="0" err="1" smtClean="0">
                <a:solidFill>
                  <a:srgbClr val="E48B08"/>
                </a:solidFill>
              </a:rPr>
              <a:t>Sandovici</a:t>
            </a:r>
            <a:r>
              <a:rPr lang="lv-LV" i="1" dirty="0" smtClean="0">
                <a:solidFill>
                  <a:srgbClr val="E48B08"/>
                </a:solidFill>
              </a:rPr>
              <a:t> </a:t>
            </a:r>
            <a:r>
              <a:rPr lang="en-US" i="1" dirty="0" smtClean="0">
                <a:solidFill>
                  <a:srgbClr val="E48B08"/>
                </a:solidFill>
              </a:rPr>
              <a:t>and</a:t>
            </a:r>
            <a:r>
              <a:rPr lang="lv-LV" i="1" dirty="0" smtClean="0">
                <a:solidFill>
                  <a:srgbClr val="E48B08"/>
                </a:solidFill>
              </a:rPr>
              <a:t> </a:t>
            </a:r>
            <a:r>
              <a:rPr lang="en-US" i="1" dirty="0" smtClean="0">
                <a:solidFill>
                  <a:srgbClr val="E48B08"/>
                </a:solidFill>
              </a:rPr>
              <a:t>Listhaugh2010</a:t>
            </a:r>
            <a:r>
              <a:rPr lang="en-US" i="1" dirty="0">
                <a:solidFill>
                  <a:srgbClr val="E48B08"/>
                </a:solidFill>
              </a:rPr>
              <a:t>: 75). </a:t>
            </a:r>
            <a:endParaRPr lang="lv-LV" i="1" dirty="0" smtClean="0">
              <a:solidFill>
                <a:srgbClr val="E48B08"/>
              </a:solidFill>
            </a:endParaRPr>
          </a:p>
          <a:p>
            <a:endParaRPr lang="en-US" dirty="0"/>
          </a:p>
          <a:p>
            <a:endParaRPr lang="lv-LV" dirty="0"/>
          </a:p>
        </p:txBody>
      </p:sp>
    </p:spTree>
    <p:extLst>
      <p:ext uri="{BB962C8B-B14F-4D97-AF65-F5344CB8AC3E}">
        <p14:creationId xmlns:p14="http://schemas.microsoft.com/office/powerpoint/2010/main" val="2588567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a:xfrm>
            <a:off x="1097280" y="1845733"/>
            <a:ext cx="10058400" cy="4439737"/>
          </a:xfrm>
        </p:spPr>
        <p:txBody>
          <a:bodyPr>
            <a:normAutofit lnSpcReduction="10000"/>
          </a:bodyPr>
          <a:lstStyle/>
          <a:p>
            <a:pPr marL="457200" indent="-457200">
              <a:buFont typeface="+mj-lt"/>
              <a:buAutoNum type="arabicPeriod"/>
            </a:pPr>
            <a:r>
              <a:rPr lang="lv-LV" dirty="0"/>
              <a:t>Daudzi </a:t>
            </a:r>
            <a:r>
              <a:rPr lang="lv-LV" dirty="0" smtClean="0"/>
              <a:t>imigranti </a:t>
            </a:r>
            <a:r>
              <a:rPr lang="lv-LV" b="1" dirty="0"/>
              <a:t>nav konkrētās valsts pilsoņi</a:t>
            </a:r>
            <a:r>
              <a:rPr lang="lv-LV" dirty="0"/>
              <a:t>, un arī tas var ierobežot līdzdalības iespējas vairāk nekā tikai balsošanu (Just </a:t>
            </a:r>
            <a:r>
              <a:rPr lang="lv-LV" dirty="0" err="1"/>
              <a:t>and</a:t>
            </a:r>
            <a:r>
              <a:rPr lang="lv-LV" dirty="0"/>
              <a:t> Anderson2012).</a:t>
            </a:r>
          </a:p>
          <a:p>
            <a:pPr marL="457200" indent="-457200">
              <a:buFont typeface="+mj-lt"/>
              <a:buAutoNum type="arabicPeriod"/>
            </a:pPr>
            <a:r>
              <a:rPr lang="lv-LV" dirty="0" smtClean="0"/>
              <a:t>Papildus, līdzdalību </a:t>
            </a:r>
            <a:r>
              <a:rPr lang="lv-LV" dirty="0"/>
              <a:t>var kavēt tas, ka par dzīvi konkrētajā mītnes zemē </a:t>
            </a:r>
            <a:r>
              <a:rPr lang="lv-LV" b="1" dirty="0"/>
              <a:t>domā kā par pārejošu posmu</a:t>
            </a:r>
            <a:r>
              <a:rPr lang="lv-LV" dirty="0"/>
              <a:t>.</a:t>
            </a:r>
          </a:p>
          <a:p>
            <a:pPr marL="457200" indent="-457200">
              <a:buFont typeface="+mj-lt"/>
              <a:buAutoNum type="arabicPeriod"/>
            </a:pPr>
            <a:r>
              <a:rPr lang="lv-LV" dirty="0" smtClean="0"/>
              <a:t>Līdzdalību </a:t>
            </a:r>
            <a:r>
              <a:rPr lang="lv-LV" dirty="0"/>
              <a:t>var kavēt nepietiekošas mītnes zemes </a:t>
            </a:r>
            <a:r>
              <a:rPr lang="lv-LV" b="1" dirty="0"/>
              <a:t>valodas zināšanas </a:t>
            </a:r>
            <a:r>
              <a:rPr lang="lv-LV" dirty="0"/>
              <a:t>(</a:t>
            </a:r>
            <a:r>
              <a:rPr lang="lv-LV" dirty="0" err="1"/>
              <a:t>Eggert</a:t>
            </a:r>
            <a:r>
              <a:rPr lang="lv-LV" dirty="0"/>
              <a:t> </a:t>
            </a:r>
            <a:r>
              <a:rPr lang="lv-LV" dirty="0" err="1"/>
              <a:t>and</a:t>
            </a:r>
            <a:r>
              <a:rPr lang="lv-LV" dirty="0"/>
              <a:t> </a:t>
            </a:r>
            <a:r>
              <a:rPr lang="lv-LV" dirty="0" err="1"/>
              <a:t>Giugni</a:t>
            </a:r>
            <a:r>
              <a:rPr lang="lv-LV" dirty="0"/>
              <a:t> 2010; </a:t>
            </a:r>
            <a:r>
              <a:rPr lang="lv-LV" dirty="0" err="1"/>
              <a:t>Michalikova</a:t>
            </a:r>
            <a:r>
              <a:rPr lang="lv-LV" dirty="0"/>
              <a:t> 2013; </a:t>
            </a:r>
            <a:r>
              <a:rPr lang="lv-LV" dirty="0" err="1"/>
              <a:t>Stoll</a:t>
            </a:r>
            <a:r>
              <a:rPr lang="lv-LV" dirty="0"/>
              <a:t> </a:t>
            </a:r>
            <a:r>
              <a:rPr lang="lv-LV" dirty="0" err="1"/>
              <a:t>andWong</a:t>
            </a:r>
            <a:r>
              <a:rPr lang="lv-LV" dirty="0"/>
              <a:t> 2007).</a:t>
            </a:r>
          </a:p>
          <a:p>
            <a:pPr marL="457200" indent="-457200">
              <a:buFont typeface="+mj-lt"/>
              <a:buAutoNum type="arabicPeriod"/>
            </a:pPr>
            <a:r>
              <a:rPr lang="lv-LV" dirty="0" smtClean="0"/>
              <a:t>Tāpat imigrantiem var nebūt </a:t>
            </a:r>
            <a:r>
              <a:rPr lang="lv-LV" b="1" dirty="0" smtClean="0"/>
              <a:t>pietiekošas izpratnes par politiskajiem jautājumiem </a:t>
            </a:r>
            <a:r>
              <a:rPr lang="lv-LV" dirty="0" smtClean="0"/>
              <a:t>viņu jaunajā mītnes zemē vai kanāliem kā panākt pārmaiņas un ietekmēt politiskos procesus (</a:t>
            </a:r>
            <a:r>
              <a:rPr lang="lv-LV" dirty="0" err="1" smtClean="0"/>
              <a:t>Waldinger</a:t>
            </a:r>
            <a:r>
              <a:rPr lang="lv-LV" dirty="0" smtClean="0"/>
              <a:t> </a:t>
            </a:r>
            <a:r>
              <a:rPr lang="lv-LV" dirty="0" err="1" smtClean="0"/>
              <a:t>and</a:t>
            </a:r>
            <a:r>
              <a:rPr lang="lv-LV" dirty="0" smtClean="0"/>
              <a:t> </a:t>
            </a:r>
            <a:r>
              <a:rPr lang="lv-LV" dirty="0" err="1" smtClean="0"/>
              <a:t>Soehl</a:t>
            </a:r>
            <a:r>
              <a:rPr lang="lv-LV" dirty="0" smtClean="0"/>
              <a:t> 2013; </a:t>
            </a:r>
            <a:r>
              <a:rPr lang="lv-LV" dirty="0" err="1" smtClean="0"/>
              <a:t>Bowers</a:t>
            </a:r>
            <a:r>
              <a:rPr lang="lv-LV" dirty="0" smtClean="0"/>
              <a:t> 2004).</a:t>
            </a:r>
          </a:p>
          <a:p>
            <a:pPr marL="457200" indent="-457200">
              <a:buFont typeface="+mj-lt"/>
              <a:buAutoNum type="arabicPeriod"/>
            </a:pPr>
            <a:endParaRPr lang="lv-LV" dirty="0"/>
          </a:p>
          <a:p>
            <a:pPr marL="0" indent="0">
              <a:buNone/>
            </a:pPr>
            <a:r>
              <a:rPr lang="lv-LV" i="1" dirty="0" smtClean="0">
                <a:solidFill>
                  <a:srgbClr val="E48B08"/>
                </a:solidFill>
              </a:rPr>
              <a:t>As </a:t>
            </a:r>
            <a:r>
              <a:rPr lang="lv-LV" i="1" dirty="0" err="1" smtClean="0">
                <a:solidFill>
                  <a:srgbClr val="E48B08"/>
                </a:solidFill>
              </a:rPr>
              <a:t>polities</a:t>
            </a:r>
            <a:r>
              <a:rPr lang="lv-LV" i="1" dirty="0" smtClean="0">
                <a:solidFill>
                  <a:srgbClr val="E48B08"/>
                </a:solidFill>
              </a:rPr>
              <a:t> </a:t>
            </a:r>
            <a:r>
              <a:rPr lang="lv-LV" i="1" dirty="0" err="1" smtClean="0">
                <a:solidFill>
                  <a:srgbClr val="E48B08"/>
                </a:solidFill>
              </a:rPr>
              <a:t>are</a:t>
            </a:r>
            <a:r>
              <a:rPr lang="lv-LV" i="1" dirty="0" smtClean="0">
                <a:solidFill>
                  <a:srgbClr val="E48B08"/>
                </a:solidFill>
              </a:rPr>
              <a:t> </a:t>
            </a:r>
            <a:r>
              <a:rPr lang="lv-LV" i="1" dirty="0" err="1" smtClean="0">
                <a:solidFill>
                  <a:srgbClr val="E48B08"/>
                </a:solidFill>
              </a:rPr>
              <a:t>bounded</a:t>
            </a:r>
            <a:r>
              <a:rPr lang="lv-LV" i="1" dirty="0" smtClean="0">
                <a:solidFill>
                  <a:srgbClr val="E48B08"/>
                </a:solidFill>
              </a:rPr>
              <a:t>, </a:t>
            </a:r>
            <a:r>
              <a:rPr lang="lv-LV" i="1" dirty="0" err="1" smtClean="0">
                <a:solidFill>
                  <a:srgbClr val="E48B08"/>
                </a:solidFill>
              </a:rPr>
              <a:t>moving</a:t>
            </a:r>
            <a:r>
              <a:rPr lang="lv-LV" i="1" dirty="0" smtClean="0">
                <a:solidFill>
                  <a:srgbClr val="E48B08"/>
                </a:solidFill>
              </a:rPr>
              <a:t> to </a:t>
            </a:r>
            <a:r>
              <a:rPr lang="lv-LV" i="1" dirty="0" err="1" smtClean="0">
                <a:solidFill>
                  <a:srgbClr val="E48B08"/>
                </a:solidFill>
              </a:rPr>
              <a:t>the</a:t>
            </a:r>
            <a:r>
              <a:rPr lang="lv-LV" i="1" dirty="0" smtClean="0">
                <a:solidFill>
                  <a:srgbClr val="E48B08"/>
                </a:solidFill>
              </a:rPr>
              <a:t> </a:t>
            </a:r>
            <a:r>
              <a:rPr lang="lv-LV" i="1" dirty="0" err="1" smtClean="0">
                <a:solidFill>
                  <a:srgbClr val="E48B08"/>
                </a:solidFill>
              </a:rPr>
              <a:t>territory</a:t>
            </a:r>
            <a:r>
              <a:rPr lang="lv-LV" i="1" dirty="0" smtClean="0">
                <a:solidFill>
                  <a:srgbClr val="E48B08"/>
                </a:solidFill>
              </a:rPr>
              <a:t> </a:t>
            </a:r>
            <a:r>
              <a:rPr lang="lv-LV" i="1" dirty="0" err="1" smtClean="0">
                <a:solidFill>
                  <a:srgbClr val="E48B08"/>
                </a:solidFill>
              </a:rPr>
              <a:t>of</a:t>
            </a:r>
            <a:r>
              <a:rPr lang="lv-LV" i="1" dirty="0" smtClean="0">
                <a:solidFill>
                  <a:srgbClr val="E48B08"/>
                </a:solidFill>
              </a:rPr>
              <a:t> a </a:t>
            </a:r>
            <a:r>
              <a:rPr lang="lv-LV" i="1" dirty="0" err="1" smtClean="0">
                <a:solidFill>
                  <a:srgbClr val="E48B08"/>
                </a:solidFill>
              </a:rPr>
              <a:t>diﬀerent</a:t>
            </a:r>
            <a:r>
              <a:rPr lang="lv-LV" i="1" dirty="0" smtClean="0">
                <a:solidFill>
                  <a:srgbClr val="E48B08"/>
                </a:solidFill>
              </a:rPr>
              <a:t> </a:t>
            </a:r>
            <a:r>
              <a:rPr lang="lv-LV" i="1" dirty="0" err="1" smtClean="0">
                <a:solidFill>
                  <a:srgbClr val="E48B08"/>
                </a:solidFill>
              </a:rPr>
              <a:t>state</a:t>
            </a:r>
            <a:r>
              <a:rPr lang="lv-LV" i="1" dirty="0" smtClean="0">
                <a:solidFill>
                  <a:srgbClr val="E48B08"/>
                </a:solidFill>
              </a:rPr>
              <a:t> </a:t>
            </a:r>
            <a:r>
              <a:rPr lang="lv-LV" i="1" dirty="0" err="1" smtClean="0">
                <a:solidFill>
                  <a:srgbClr val="E48B08"/>
                </a:solidFill>
              </a:rPr>
              <a:t>yields</a:t>
            </a:r>
            <a:r>
              <a:rPr lang="lv-LV" i="1" dirty="0" smtClean="0">
                <a:solidFill>
                  <a:srgbClr val="E48B08"/>
                </a:solidFill>
              </a:rPr>
              <a:t> </a:t>
            </a:r>
            <a:r>
              <a:rPr lang="lv-LV" i="1" dirty="0" err="1" smtClean="0">
                <a:solidFill>
                  <a:srgbClr val="E48B08"/>
                </a:solidFill>
              </a:rPr>
              <a:t>political</a:t>
            </a:r>
            <a:r>
              <a:rPr lang="lv-LV" i="1" dirty="0" smtClean="0">
                <a:solidFill>
                  <a:srgbClr val="E48B08"/>
                </a:solidFill>
              </a:rPr>
              <a:t> </a:t>
            </a:r>
            <a:r>
              <a:rPr lang="lv-LV" i="1" dirty="0" err="1" smtClean="0">
                <a:solidFill>
                  <a:srgbClr val="E48B08"/>
                </a:solidFill>
              </a:rPr>
              <a:t>detachment</a:t>
            </a:r>
            <a:r>
              <a:rPr lang="lv-LV" i="1" dirty="0">
                <a:solidFill>
                  <a:srgbClr val="E48B08"/>
                </a:solidFill>
              </a:rPr>
              <a:t>: </a:t>
            </a:r>
            <a:r>
              <a:rPr lang="lv-LV" i="1" dirty="0" err="1" smtClean="0">
                <a:solidFill>
                  <a:srgbClr val="E48B08"/>
                </a:solidFill>
              </a:rPr>
              <a:t>diminishing</a:t>
            </a:r>
            <a:r>
              <a:rPr lang="lv-LV" i="1" dirty="0" smtClean="0">
                <a:solidFill>
                  <a:srgbClr val="E48B08"/>
                </a:solidFill>
              </a:rPr>
              <a:t> </a:t>
            </a:r>
            <a:r>
              <a:rPr lang="lv-LV" i="1" dirty="0" err="1" smtClean="0">
                <a:solidFill>
                  <a:srgbClr val="E48B08"/>
                </a:solidFill>
              </a:rPr>
              <a:t>awareness</a:t>
            </a:r>
            <a:r>
              <a:rPr lang="lv-LV" i="1" dirty="0" smtClean="0">
                <a:solidFill>
                  <a:srgbClr val="E48B08"/>
                </a:solidFill>
              </a:rPr>
              <a:t> </a:t>
            </a:r>
            <a:r>
              <a:rPr lang="lv-LV" i="1" dirty="0" err="1" smtClean="0">
                <a:solidFill>
                  <a:srgbClr val="E48B08"/>
                </a:solidFill>
              </a:rPr>
              <a:t>of</a:t>
            </a:r>
            <a:r>
              <a:rPr lang="lv-LV" i="1" dirty="0" smtClean="0">
                <a:solidFill>
                  <a:srgbClr val="E48B08"/>
                </a:solidFill>
              </a:rPr>
              <a:t> </a:t>
            </a:r>
            <a:r>
              <a:rPr lang="lv-LV" i="1" dirty="0" err="1" smtClean="0">
                <a:solidFill>
                  <a:srgbClr val="E48B08"/>
                </a:solidFill>
              </a:rPr>
              <a:t>home</a:t>
            </a:r>
            <a:r>
              <a:rPr lang="lv-LV" i="1" dirty="0" smtClean="0">
                <a:solidFill>
                  <a:srgbClr val="E48B08"/>
                </a:solidFill>
              </a:rPr>
              <a:t> </a:t>
            </a:r>
            <a:r>
              <a:rPr lang="lv-LV" i="1" dirty="0" err="1" smtClean="0">
                <a:solidFill>
                  <a:srgbClr val="E48B08"/>
                </a:solidFill>
              </a:rPr>
              <a:t>country</a:t>
            </a:r>
            <a:r>
              <a:rPr lang="lv-LV" i="1" dirty="0" smtClean="0">
                <a:solidFill>
                  <a:srgbClr val="E48B08"/>
                </a:solidFill>
              </a:rPr>
              <a:t> </a:t>
            </a:r>
            <a:r>
              <a:rPr lang="lv-LV" i="1" dirty="0" err="1" smtClean="0">
                <a:solidFill>
                  <a:srgbClr val="E48B08"/>
                </a:solidFill>
              </a:rPr>
              <a:t>political</a:t>
            </a:r>
            <a:r>
              <a:rPr lang="lv-LV" i="1" dirty="0" smtClean="0">
                <a:solidFill>
                  <a:srgbClr val="E48B08"/>
                </a:solidFill>
              </a:rPr>
              <a:t> </a:t>
            </a:r>
            <a:r>
              <a:rPr lang="lv-LV" i="1" dirty="0" err="1" smtClean="0">
                <a:solidFill>
                  <a:srgbClr val="E48B08"/>
                </a:solidFill>
              </a:rPr>
              <a:t>matters</a:t>
            </a:r>
            <a:r>
              <a:rPr lang="lv-LV" i="1" dirty="0" smtClean="0">
                <a:solidFill>
                  <a:srgbClr val="E48B08"/>
                </a:solidFill>
              </a:rPr>
              <a:t> </a:t>
            </a:r>
            <a:r>
              <a:rPr lang="lv-LV" i="1" dirty="0" err="1" smtClean="0">
                <a:solidFill>
                  <a:srgbClr val="E48B08"/>
                </a:solidFill>
              </a:rPr>
              <a:t>and</a:t>
            </a:r>
            <a:r>
              <a:rPr lang="lv-LV" i="1" dirty="0" smtClean="0">
                <a:solidFill>
                  <a:srgbClr val="E48B08"/>
                </a:solidFill>
              </a:rPr>
              <a:t> </a:t>
            </a:r>
            <a:r>
              <a:rPr lang="lv-LV" i="1" dirty="0" err="1" smtClean="0">
                <a:solidFill>
                  <a:srgbClr val="E48B08"/>
                </a:solidFill>
              </a:rPr>
              <a:t>weakened</a:t>
            </a:r>
            <a:r>
              <a:rPr lang="lv-LV" i="1" dirty="0" smtClean="0">
                <a:solidFill>
                  <a:srgbClr val="E48B08"/>
                </a:solidFill>
              </a:rPr>
              <a:t> </a:t>
            </a:r>
            <a:r>
              <a:rPr lang="lv-LV" i="1" dirty="0" err="1" smtClean="0">
                <a:solidFill>
                  <a:srgbClr val="E48B08"/>
                </a:solidFill>
              </a:rPr>
              <a:t>ties</a:t>
            </a:r>
            <a:r>
              <a:rPr lang="lv-LV" i="1" dirty="0" smtClean="0">
                <a:solidFill>
                  <a:srgbClr val="E48B08"/>
                </a:solidFill>
              </a:rPr>
              <a:t> to </a:t>
            </a:r>
            <a:r>
              <a:rPr lang="lv-LV" i="1" dirty="0" err="1" smtClean="0">
                <a:solidFill>
                  <a:srgbClr val="E48B08"/>
                </a:solidFill>
              </a:rPr>
              <a:t>the</a:t>
            </a:r>
            <a:r>
              <a:rPr lang="lv-LV" i="1" dirty="0" smtClean="0">
                <a:solidFill>
                  <a:srgbClr val="E48B08"/>
                </a:solidFill>
              </a:rPr>
              <a:t> </a:t>
            </a:r>
            <a:r>
              <a:rPr lang="lv-LV" i="1" dirty="0" err="1" smtClean="0">
                <a:solidFill>
                  <a:srgbClr val="E48B08"/>
                </a:solidFill>
              </a:rPr>
              <a:t>home</a:t>
            </a:r>
            <a:r>
              <a:rPr lang="lv-LV" i="1" dirty="0" smtClean="0">
                <a:solidFill>
                  <a:srgbClr val="E48B08"/>
                </a:solidFill>
              </a:rPr>
              <a:t> </a:t>
            </a:r>
            <a:r>
              <a:rPr lang="lv-LV" i="1" dirty="0" err="1" smtClean="0">
                <a:solidFill>
                  <a:srgbClr val="E48B08"/>
                </a:solidFill>
              </a:rPr>
              <a:t>states</a:t>
            </a:r>
            <a:r>
              <a:rPr lang="lv-LV" i="1" dirty="0" smtClean="0">
                <a:solidFill>
                  <a:srgbClr val="E48B08"/>
                </a:solidFill>
              </a:rPr>
              <a:t> </a:t>
            </a:r>
            <a:r>
              <a:rPr lang="lv-LV" i="1" dirty="0" err="1" smtClean="0">
                <a:solidFill>
                  <a:srgbClr val="E48B08"/>
                </a:solidFill>
              </a:rPr>
              <a:t>electoral</a:t>
            </a:r>
            <a:r>
              <a:rPr lang="lv-LV" i="1" dirty="0" smtClean="0">
                <a:solidFill>
                  <a:srgbClr val="E48B08"/>
                </a:solidFill>
              </a:rPr>
              <a:t> </a:t>
            </a:r>
            <a:r>
              <a:rPr lang="lv-LV" i="1" dirty="0" err="1" smtClean="0">
                <a:solidFill>
                  <a:srgbClr val="E48B08"/>
                </a:solidFill>
              </a:rPr>
              <a:t>institutions</a:t>
            </a:r>
            <a:r>
              <a:rPr lang="lv-LV" i="1" dirty="0" smtClean="0">
                <a:solidFill>
                  <a:srgbClr val="E48B08"/>
                </a:solidFill>
              </a:rPr>
              <a:t> </a:t>
            </a:r>
            <a:r>
              <a:rPr lang="lv-LV" dirty="0" smtClean="0">
                <a:solidFill>
                  <a:srgbClr val="E48B08"/>
                </a:solidFill>
              </a:rPr>
              <a:t>(</a:t>
            </a:r>
            <a:r>
              <a:rPr lang="lv-LV" dirty="0" err="1" smtClean="0">
                <a:solidFill>
                  <a:srgbClr val="E48B08"/>
                </a:solidFill>
              </a:rPr>
              <a:t>Waldinger</a:t>
            </a:r>
            <a:r>
              <a:rPr lang="lv-LV" dirty="0" smtClean="0">
                <a:solidFill>
                  <a:srgbClr val="E48B08"/>
                </a:solidFill>
              </a:rPr>
              <a:t> and Soehl2013</a:t>
            </a:r>
            <a:r>
              <a:rPr lang="lv-LV" dirty="0">
                <a:solidFill>
                  <a:srgbClr val="E48B08"/>
                </a:solidFill>
              </a:rPr>
              <a:t>: 445)</a:t>
            </a:r>
          </a:p>
          <a:p>
            <a:pPr marL="457200" indent="-457200">
              <a:buFont typeface="+mj-lt"/>
              <a:buAutoNum type="arabicPeriod"/>
            </a:pPr>
            <a:endParaRPr lang="lv-LV" dirty="0"/>
          </a:p>
          <a:p>
            <a:endParaRPr lang="lv-LV" dirty="0"/>
          </a:p>
        </p:txBody>
      </p:sp>
    </p:spTree>
    <p:extLst>
      <p:ext uri="{BB962C8B-B14F-4D97-AF65-F5344CB8AC3E}">
        <p14:creationId xmlns:p14="http://schemas.microsoft.com/office/powerpoint/2010/main" val="391340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No protesta </a:t>
            </a:r>
            <a:r>
              <a:rPr lang="lv-LV" dirty="0" err="1" smtClean="0"/>
              <a:t>aktīvisma</a:t>
            </a:r>
            <a:r>
              <a:rPr lang="lv-LV" dirty="0" smtClean="0"/>
              <a:t> uz pilnvērtīgu līdzdalību valsts politiskajā dzīvē</a:t>
            </a:r>
            <a:endParaRPr lang="lv-LV" dirty="0"/>
          </a:p>
        </p:txBody>
      </p:sp>
      <p:sp>
        <p:nvSpPr>
          <p:cNvPr id="3" name="Satura vietturis 2"/>
          <p:cNvSpPr>
            <a:spLocks noGrp="1"/>
          </p:cNvSpPr>
          <p:nvPr>
            <p:ph idx="1"/>
          </p:nvPr>
        </p:nvSpPr>
        <p:spPr>
          <a:xfrm>
            <a:off x="1097280" y="2380734"/>
            <a:ext cx="10476882" cy="3488359"/>
          </a:xfrm>
        </p:spPr>
        <p:txBody>
          <a:bodyPr/>
          <a:lstStyle/>
          <a:p>
            <a:pPr marL="457200" indent="-457200">
              <a:buFont typeface="+mj-lt"/>
              <a:buAutoNum type="arabicPeriod"/>
            </a:pPr>
            <a:r>
              <a:rPr lang="lv-LV" dirty="0" smtClean="0"/>
              <a:t>Paradigmas maiņa - imigranti vairs netiek uzskatīti par </a:t>
            </a:r>
            <a:r>
              <a:rPr lang="lv-LV" i="1" dirty="0" smtClean="0"/>
              <a:t>viesstrādniekiem</a:t>
            </a:r>
            <a:r>
              <a:rPr lang="lv-LV" dirty="0" smtClean="0"/>
              <a:t>, kuri drīz brauks «mājās» (</a:t>
            </a:r>
            <a:r>
              <a:rPr lang="lv-LV" dirty="0" err="1" smtClean="0"/>
              <a:t>Martinello</a:t>
            </a:r>
            <a:r>
              <a:rPr lang="lv-LV" dirty="0" smtClean="0"/>
              <a:t> 2006)</a:t>
            </a:r>
          </a:p>
          <a:p>
            <a:pPr marL="457200" indent="-457200">
              <a:buFont typeface="+mj-lt"/>
              <a:buAutoNum type="arabicPeriod"/>
            </a:pPr>
            <a:r>
              <a:rPr lang="lv-LV" dirty="0" smtClean="0"/>
              <a:t>Arī paši biežāk plāno palikt ilgtermiņā</a:t>
            </a:r>
          </a:p>
          <a:p>
            <a:pPr marL="457200" indent="-457200">
              <a:buFont typeface="+mj-lt"/>
              <a:buAutoNum type="arabicPeriod"/>
            </a:pPr>
            <a:endParaRPr lang="lv-LV" dirty="0" smtClean="0"/>
          </a:p>
          <a:p>
            <a:pPr marL="457200" indent="-457200">
              <a:buFont typeface="+mj-lt"/>
              <a:buAutoNum type="arabicPeriod"/>
            </a:pPr>
            <a:endParaRPr lang="lv-LV" dirty="0" smtClean="0"/>
          </a:p>
          <a:p>
            <a:pPr marL="457200" indent="-457200">
              <a:buFont typeface="+mj-lt"/>
              <a:buAutoNum type="arabicPeriod"/>
            </a:pPr>
            <a:r>
              <a:rPr lang="lv-LV" dirty="0" smtClean="0"/>
              <a:t>Arvien plašāka iesaistīšanās valsts politiskajā un sabiedriskajā dzīvē</a:t>
            </a:r>
          </a:p>
        </p:txBody>
      </p:sp>
      <p:sp>
        <p:nvSpPr>
          <p:cNvPr id="4" name="Lejupvērstā bultiņa 3"/>
          <p:cNvSpPr/>
          <p:nvPr/>
        </p:nvSpPr>
        <p:spPr>
          <a:xfrm>
            <a:off x="4885039" y="3754210"/>
            <a:ext cx="527221" cy="370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713188607"/>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Kā emigrēšana var veicināt līdzdalību?</a:t>
            </a:r>
            <a:endParaRPr lang="lv-LV" dirty="0"/>
          </a:p>
        </p:txBody>
      </p:sp>
      <p:sp>
        <p:nvSpPr>
          <p:cNvPr id="3" name="Satura vietturis 2"/>
          <p:cNvSpPr>
            <a:spLocks noGrp="1"/>
          </p:cNvSpPr>
          <p:nvPr>
            <p:ph idx="1"/>
          </p:nvPr>
        </p:nvSpPr>
        <p:spPr/>
        <p:txBody>
          <a:bodyPr>
            <a:normAutofit/>
          </a:bodyPr>
          <a:lstStyle/>
          <a:p>
            <a:endParaRPr lang="lv-LV" dirty="0" smtClean="0"/>
          </a:p>
          <a:p>
            <a:pPr marL="457200" indent="-457200">
              <a:buFont typeface="+mj-lt"/>
              <a:buAutoNum type="arabicPeriod"/>
            </a:pPr>
            <a:r>
              <a:rPr lang="lv-LV" dirty="0" smtClean="0"/>
              <a:t>Neapmierinātība ar iespējamu </a:t>
            </a:r>
            <a:r>
              <a:rPr lang="lv-LV" b="1" dirty="0" smtClean="0"/>
              <a:t>diskrimināciju</a:t>
            </a:r>
            <a:r>
              <a:rPr lang="lv-LV" dirty="0" smtClean="0"/>
              <a:t> var motivēt imigrantus iesaistīties protesta aktivitātēs (</a:t>
            </a:r>
            <a:r>
              <a:rPr lang="lv-LV" dirty="0" err="1" smtClean="0"/>
              <a:t>Spaiser</a:t>
            </a:r>
            <a:r>
              <a:rPr lang="lv-LV" dirty="0" smtClean="0"/>
              <a:t> 2012; </a:t>
            </a:r>
            <a:r>
              <a:rPr lang="lv-LV" dirty="0" err="1" smtClean="0"/>
              <a:t>Klandermans</a:t>
            </a:r>
            <a:r>
              <a:rPr lang="lv-LV" dirty="0" smtClean="0"/>
              <a:t> </a:t>
            </a:r>
            <a:r>
              <a:rPr lang="lv-LV" dirty="0" err="1" smtClean="0"/>
              <a:t>and</a:t>
            </a:r>
            <a:r>
              <a:rPr lang="lv-LV" dirty="0" smtClean="0"/>
              <a:t> </a:t>
            </a:r>
            <a:r>
              <a:rPr lang="lv-LV" dirty="0" err="1" smtClean="0"/>
              <a:t>van</a:t>
            </a:r>
            <a:r>
              <a:rPr lang="lv-LV" dirty="0" smtClean="0"/>
              <a:t> </a:t>
            </a:r>
            <a:r>
              <a:rPr lang="lv-LV" dirty="0" err="1" smtClean="0"/>
              <a:t>den</a:t>
            </a:r>
            <a:r>
              <a:rPr lang="lv-LV" dirty="0" smtClean="0"/>
              <a:t> </a:t>
            </a:r>
            <a:r>
              <a:rPr lang="lv-LV" dirty="0" err="1" smtClean="0"/>
              <a:t>Toorn</a:t>
            </a:r>
            <a:r>
              <a:rPr lang="lv-LV" dirty="0" smtClean="0"/>
              <a:t> 2008; </a:t>
            </a:r>
            <a:r>
              <a:rPr lang="lv-LV" dirty="0" err="1" smtClean="0"/>
              <a:t>Albarracin</a:t>
            </a:r>
            <a:r>
              <a:rPr lang="lv-LV" dirty="0" smtClean="0"/>
              <a:t> </a:t>
            </a:r>
            <a:r>
              <a:rPr lang="lv-LV" dirty="0" err="1" smtClean="0"/>
              <a:t>and</a:t>
            </a:r>
            <a:r>
              <a:rPr lang="lv-LV" dirty="0" smtClean="0"/>
              <a:t> </a:t>
            </a:r>
            <a:r>
              <a:rPr lang="lv-LV" dirty="0" err="1" smtClean="0"/>
              <a:t>Valeva</a:t>
            </a:r>
            <a:r>
              <a:rPr lang="lv-LV" dirty="0" smtClean="0"/>
              <a:t> 2011; Just </a:t>
            </a:r>
            <a:r>
              <a:rPr lang="lv-LV" dirty="0" err="1" smtClean="0"/>
              <a:t>and</a:t>
            </a:r>
            <a:r>
              <a:rPr lang="lv-LV" dirty="0" smtClean="0"/>
              <a:t> Anderson 2012)</a:t>
            </a:r>
          </a:p>
          <a:p>
            <a:pPr marL="457200" indent="-457200">
              <a:buFont typeface="+mj-lt"/>
              <a:buAutoNum type="arabicPeriod"/>
            </a:pPr>
            <a:r>
              <a:rPr lang="lv-LV" b="1" dirty="0" smtClean="0"/>
              <a:t>Relatīvā </a:t>
            </a:r>
            <a:r>
              <a:rPr lang="lv-LV" b="1" dirty="0" err="1" smtClean="0"/>
              <a:t>deprivācija</a:t>
            </a:r>
            <a:r>
              <a:rPr lang="lv-LV" b="1" dirty="0" smtClean="0"/>
              <a:t> </a:t>
            </a:r>
            <a:r>
              <a:rPr lang="lv-LV" dirty="0" smtClean="0"/>
              <a:t>(sliktāks stāvoklis salīdzinājumā ar vietējiem) var novest pie intensīvāka diasporas </a:t>
            </a:r>
            <a:r>
              <a:rPr lang="lv-LV" dirty="0" err="1" smtClean="0"/>
              <a:t>aktīvisma</a:t>
            </a:r>
            <a:r>
              <a:rPr lang="lv-LV" dirty="0" smtClean="0"/>
              <a:t> (</a:t>
            </a:r>
            <a:r>
              <a:rPr lang="lv-LV" dirty="0" err="1" smtClean="0"/>
              <a:t>Folger</a:t>
            </a:r>
            <a:r>
              <a:rPr lang="lv-LV" dirty="0" smtClean="0"/>
              <a:t> 1986; </a:t>
            </a:r>
            <a:r>
              <a:rPr lang="lv-LV" dirty="0" err="1" smtClean="0"/>
              <a:t>Klandermans</a:t>
            </a:r>
            <a:r>
              <a:rPr lang="lv-LV" dirty="0" smtClean="0"/>
              <a:t> </a:t>
            </a:r>
            <a:r>
              <a:rPr lang="lv-LV" dirty="0" err="1" smtClean="0"/>
              <a:t>and</a:t>
            </a:r>
            <a:r>
              <a:rPr lang="lv-LV" dirty="0" smtClean="0"/>
              <a:t> </a:t>
            </a:r>
            <a:r>
              <a:rPr lang="lv-LV" dirty="0" err="1" smtClean="0"/>
              <a:t>van</a:t>
            </a:r>
            <a:r>
              <a:rPr lang="lv-LV" dirty="0" smtClean="0"/>
              <a:t> </a:t>
            </a:r>
            <a:r>
              <a:rPr lang="lv-LV" dirty="0" err="1" smtClean="0"/>
              <a:t>den</a:t>
            </a:r>
            <a:r>
              <a:rPr lang="lv-LV" dirty="0" smtClean="0"/>
              <a:t> </a:t>
            </a:r>
            <a:r>
              <a:rPr lang="lv-LV" dirty="0" err="1" smtClean="0"/>
              <a:t>Toorn</a:t>
            </a:r>
            <a:r>
              <a:rPr lang="lv-LV" dirty="0" smtClean="0"/>
              <a:t> 2008).</a:t>
            </a:r>
          </a:p>
          <a:p>
            <a:pPr marL="457200" indent="-457200">
              <a:buFont typeface="+mj-lt"/>
              <a:buAutoNum type="arabicPeriod"/>
            </a:pPr>
            <a:r>
              <a:rPr lang="lv-LV" b="1" dirty="0" smtClean="0"/>
              <a:t>Minoritātes statuss </a:t>
            </a:r>
            <a:r>
              <a:rPr lang="lv-LV" dirty="0" smtClean="0"/>
              <a:t>un intensīvāka identificēšanās ar savu etnisko grupu var veicināt politisko līdzdalību (</a:t>
            </a:r>
            <a:r>
              <a:rPr lang="lv-LV" dirty="0" err="1"/>
              <a:t>Sandovici</a:t>
            </a:r>
            <a:r>
              <a:rPr lang="lv-LV" dirty="0"/>
              <a:t> </a:t>
            </a:r>
            <a:r>
              <a:rPr lang="lv-LV" dirty="0" err="1"/>
              <a:t>and</a:t>
            </a:r>
            <a:r>
              <a:rPr lang="lv-LV" dirty="0"/>
              <a:t> </a:t>
            </a:r>
            <a:r>
              <a:rPr lang="lv-LV" dirty="0" err="1" smtClean="0"/>
              <a:t>Listhaugh</a:t>
            </a:r>
            <a:r>
              <a:rPr lang="lv-LV" dirty="0" smtClean="0"/>
              <a:t> 2010</a:t>
            </a:r>
            <a:r>
              <a:rPr lang="lv-LV" dirty="0"/>
              <a:t>)</a:t>
            </a:r>
          </a:p>
          <a:p>
            <a:pPr marL="457200" indent="-457200">
              <a:buFont typeface="+mj-lt"/>
              <a:buAutoNum type="arabicPeriod"/>
            </a:pPr>
            <a:r>
              <a:rPr lang="lv-LV" dirty="0" smtClean="0"/>
              <a:t>Vājākas saites un </a:t>
            </a:r>
            <a:r>
              <a:rPr lang="lv-LV" b="1" dirty="0" smtClean="0"/>
              <a:t>nespēja iegūt atbalstu no ģimenes </a:t>
            </a:r>
            <a:r>
              <a:rPr lang="lv-LV" dirty="0" smtClean="0"/>
              <a:t>var pamudināt cilvēkus aktīvāk iesaistīties sabiedriskajā un politiskajā dzīvē (</a:t>
            </a:r>
            <a:r>
              <a:rPr lang="lv-LV" dirty="0" err="1"/>
              <a:t>Alesina</a:t>
            </a:r>
            <a:r>
              <a:rPr lang="lv-LV" dirty="0"/>
              <a:t> </a:t>
            </a:r>
            <a:r>
              <a:rPr lang="lv-LV" dirty="0" err="1" smtClean="0"/>
              <a:t>and</a:t>
            </a:r>
            <a:r>
              <a:rPr lang="lv-LV" dirty="0" smtClean="0"/>
              <a:t> </a:t>
            </a:r>
            <a:r>
              <a:rPr lang="lv-LV" dirty="0" err="1" smtClean="0"/>
              <a:t>Guiliano</a:t>
            </a:r>
            <a:r>
              <a:rPr lang="lv-LV" dirty="0" smtClean="0"/>
              <a:t>). Šādā ziņā diasporas organizācijām ir ļoti nozīmīga instrumentāla loma (</a:t>
            </a:r>
            <a:r>
              <a:rPr lang="lv-LV" dirty="0" err="1" smtClean="0"/>
              <a:t>Barreto</a:t>
            </a:r>
            <a:r>
              <a:rPr lang="lv-LV" dirty="0" smtClean="0"/>
              <a:t> </a:t>
            </a:r>
            <a:r>
              <a:rPr lang="lv-LV" dirty="0" err="1" smtClean="0"/>
              <a:t>and</a:t>
            </a:r>
            <a:r>
              <a:rPr lang="lv-LV" dirty="0" smtClean="0"/>
              <a:t> </a:t>
            </a:r>
            <a:r>
              <a:rPr lang="lv-LV" dirty="0" err="1" smtClean="0"/>
              <a:t>Munoz</a:t>
            </a:r>
            <a:r>
              <a:rPr lang="lv-LV" dirty="0" smtClean="0"/>
              <a:t> 2003</a:t>
            </a:r>
            <a:r>
              <a:rPr lang="lv-LV" dirty="0"/>
              <a:t>).</a:t>
            </a:r>
          </a:p>
          <a:p>
            <a:endParaRPr lang="lv-LV" dirty="0"/>
          </a:p>
          <a:p>
            <a:endParaRPr lang="lv-LV" dirty="0"/>
          </a:p>
        </p:txBody>
      </p:sp>
    </p:spTree>
    <p:extLst>
      <p:ext uri="{BB962C8B-B14F-4D97-AF65-F5344CB8AC3E}">
        <p14:creationId xmlns:p14="http://schemas.microsoft.com/office/powerpoint/2010/main" val="3259843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Aktīvi arī jaunajās mītnes zemēs</a:t>
            </a:r>
            <a:endParaRPr lang="lv-LV" dirty="0"/>
          </a:p>
        </p:txBody>
      </p:sp>
      <p:pic>
        <p:nvPicPr>
          <p:cNvPr id="4" name="Satura vietturis 3"/>
          <p:cNvPicPr>
            <a:picLocks noGrp="1" noChangeAspect="1"/>
          </p:cNvPicPr>
          <p:nvPr>
            <p:ph idx="1"/>
          </p:nvPr>
        </p:nvPicPr>
        <p:blipFill>
          <a:blip r:embed="rId2"/>
          <a:stretch>
            <a:fillRect/>
          </a:stretch>
        </p:blipFill>
        <p:spPr>
          <a:xfrm>
            <a:off x="1665586" y="2139193"/>
            <a:ext cx="3986589" cy="3058676"/>
          </a:xfrm>
          <a:prstGeom prst="rect">
            <a:avLst/>
          </a:prstGeom>
        </p:spPr>
      </p:pic>
      <p:pic>
        <p:nvPicPr>
          <p:cNvPr id="6" name="Attēls 5"/>
          <p:cNvPicPr>
            <a:picLocks noChangeAspect="1"/>
          </p:cNvPicPr>
          <p:nvPr/>
        </p:nvPicPr>
        <p:blipFill>
          <a:blip r:embed="rId3"/>
          <a:stretch>
            <a:fillRect/>
          </a:stretch>
        </p:blipFill>
        <p:spPr>
          <a:xfrm>
            <a:off x="6538511" y="1905140"/>
            <a:ext cx="3683038" cy="4270476"/>
          </a:xfrm>
          <a:prstGeom prst="rect">
            <a:avLst/>
          </a:prstGeom>
        </p:spPr>
      </p:pic>
      <p:sp>
        <p:nvSpPr>
          <p:cNvPr id="7" name="TextBox 6"/>
          <p:cNvSpPr txBox="1"/>
          <p:nvPr/>
        </p:nvSpPr>
        <p:spPr>
          <a:xfrm>
            <a:off x="1665586" y="5218892"/>
            <a:ext cx="1155637" cy="276999"/>
          </a:xfrm>
          <a:prstGeom prst="rect">
            <a:avLst/>
          </a:prstGeom>
          <a:noFill/>
        </p:spPr>
        <p:txBody>
          <a:bodyPr wrap="none" rtlCol="0">
            <a:spAutoFit/>
          </a:bodyPr>
          <a:lstStyle/>
          <a:p>
            <a:r>
              <a:rPr lang="lv-LV" sz="1200" dirty="0" err="1" smtClean="0"/>
              <a:t>baltic-ireland.ie</a:t>
            </a:r>
            <a:endParaRPr lang="lv-LV" sz="1200" dirty="0"/>
          </a:p>
        </p:txBody>
      </p:sp>
      <p:sp>
        <p:nvSpPr>
          <p:cNvPr id="8" name="TextBox 7"/>
          <p:cNvSpPr txBox="1"/>
          <p:nvPr/>
        </p:nvSpPr>
        <p:spPr>
          <a:xfrm>
            <a:off x="10221549" y="6021727"/>
            <a:ext cx="715260" cy="276999"/>
          </a:xfrm>
          <a:prstGeom prst="rect">
            <a:avLst/>
          </a:prstGeom>
          <a:noFill/>
        </p:spPr>
        <p:txBody>
          <a:bodyPr wrap="none" rtlCol="0">
            <a:spAutoFit/>
          </a:bodyPr>
          <a:lstStyle/>
          <a:p>
            <a:r>
              <a:rPr lang="lv-LV" sz="1200" dirty="0" err="1" smtClean="0"/>
              <a:t>apollo.lv</a:t>
            </a:r>
            <a:endParaRPr lang="lv-LV" sz="1200" dirty="0"/>
          </a:p>
        </p:txBody>
      </p:sp>
    </p:spTree>
    <p:extLst>
      <p:ext uri="{BB962C8B-B14F-4D97-AF65-F5344CB8AC3E}">
        <p14:creationId xmlns:p14="http://schemas.microsoft.com/office/powerpoint/2010/main" val="3988332238"/>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...un izcelsmes valsts politikā</a:t>
            </a:r>
            <a:endParaRPr lang="lv-LV"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0" y="1861642"/>
            <a:ext cx="4524897" cy="420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515758" y="6079650"/>
            <a:ext cx="715260" cy="276999"/>
          </a:xfrm>
          <a:prstGeom prst="rect">
            <a:avLst/>
          </a:prstGeom>
          <a:noFill/>
        </p:spPr>
        <p:txBody>
          <a:bodyPr wrap="none" rtlCol="0">
            <a:spAutoFit/>
          </a:bodyPr>
          <a:lstStyle/>
          <a:p>
            <a:r>
              <a:rPr lang="lv-LV" sz="1200" dirty="0" err="1" smtClean="0"/>
              <a:t>apollo.lv</a:t>
            </a:r>
            <a:endParaRPr lang="lv-LV" sz="1200" dirty="0"/>
          </a:p>
        </p:txBody>
      </p:sp>
    </p:spTree>
    <p:extLst>
      <p:ext uri="{BB962C8B-B14F-4D97-AF65-F5344CB8AC3E}">
        <p14:creationId xmlns:p14="http://schemas.microsoft.com/office/powerpoint/2010/main" val="3146070919"/>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Pieejas diasporas aktivizēšanā/ politisko tiesību piešķiršanā diasporai</a:t>
            </a:r>
            <a:endParaRPr lang="lv-LV" dirty="0"/>
          </a:p>
        </p:txBody>
      </p:sp>
      <p:sp>
        <p:nvSpPr>
          <p:cNvPr id="3" name="Satura vietturis 2"/>
          <p:cNvSpPr>
            <a:spLocks noGrp="1"/>
          </p:cNvSpPr>
          <p:nvPr>
            <p:ph idx="1"/>
          </p:nvPr>
        </p:nvSpPr>
        <p:spPr>
          <a:xfrm>
            <a:off x="1097280" y="2209800"/>
            <a:ext cx="9316720" cy="3659294"/>
          </a:xfrm>
        </p:spPr>
        <p:txBody>
          <a:bodyPr>
            <a:normAutofit/>
          </a:bodyPr>
          <a:lstStyle/>
          <a:p>
            <a:pPr marL="0" indent="0">
              <a:buNone/>
            </a:pPr>
            <a:r>
              <a:rPr lang="lv-LV" sz="2400" dirty="0" smtClean="0"/>
              <a:t>Pasaulē - dažādas </a:t>
            </a:r>
            <a:r>
              <a:rPr lang="lv-LV" sz="2400" dirty="0"/>
              <a:t>pieejas politisko tiesību piešķiršanai </a:t>
            </a:r>
            <a:r>
              <a:rPr lang="lv-LV" sz="2400" dirty="0" smtClean="0"/>
              <a:t>un diasporas iesaistes veicināšanai gan </a:t>
            </a:r>
            <a:r>
              <a:rPr lang="lv-LV" sz="2400" dirty="0"/>
              <a:t>uzņemošajās gan izcelsmes </a:t>
            </a:r>
            <a:r>
              <a:rPr lang="lv-LV" sz="2400" dirty="0" smtClean="0"/>
              <a:t>valstīs. </a:t>
            </a:r>
          </a:p>
          <a:p>
            <a:pPr marL="749808" lvl="1" indent="-457200"/>
            <a:r>
              <a:rPr lang="lv-LV" sz="2400" dirty="0" smtClean="0"/>
              <a:t>Pētnieku vidū aktuālā diskusija: kas un kādā situācijā cenšas politiski mobilizēt diasporu vai tieši pretēji, dot tai pēc iespējas maz ietekmes?</a:t>
            </a:r>
          </a:p>
          <a:p>
            <a:endParaRPr lang="lv-LV" sz="2400" dirty="0"/>
          </a:p>
        </p:txBody>
      </p:sp>
      <p:sp>
        <p:nvSpPr>
          <p:cNvPr id="8" name="TextBox 7"/>
          <p:cNvSpPr txBox="1"/>
          <p:nvPr/>
        </p:nvSpPr>
        <p:spPr>
          <a:xfrm>
            <a:off x="10515758" y="6079650"/>
            <a:ext cx="715260" cy="276999"/>
          </a:xfrm>
          <a:prstGeom prst="rect">
            <a:avLst/>
          </a:prstGeom>
          <a:noFill/>
        </p:spPr>
        <p:txBody>
          <a:bodyPr wrap="none" rtlCol="0">
            <a:spAutoFit/>
          </a:bodyPr>
          <a:lstStyle/>
          <a:p>
            <a:r>
              <a:rPr lang="lv-LV" sz="1200" dirty="0" err="1" smtClean="0"/>
              <a:t>apollo.lv</a:t>
            </a:r>
            <a:endParaRPr lang="lv-LV" sz="1200" dirty="0"/>
          </a:p>
        </p:txBody>
      </p:sp>
    </p:spTree>
    <p:extLst>
      <p:ext uri="{BB962C8B-B14F-4D97-AF65-F5344CB8AC3E}">
        <p14:creationId xmlns:p14="http://schemas.microsoft.com/office/powerpoint/2010/main" val="4239187050"/>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49300" y="286603"/>
            <a:ext cx="11353800" cy="1450757"/>
          </a:xfrm>
        </p:spPr>
        <p:txBody>
          <a:bodyPr/>
          <a:lstStyle/>
          <a:p>
            <a:r>
              <a:rPr lang="lv-LV" dirty="0" smtClean="0"/>
              <a:t>Ko mēs zinām par Latvijas diasporas aktivitāti?</a:t>
            </a:r>
            <a:endParaRPr lang="lv-LV" dirty="0"/>
          </a:p>
        </p:txBody>
      </p:sp>
      <p:sp>
        <p:nvSpPr>
          <p:cNvPr id="3" name="Satura vietturis 2"/>
          <p:cNvSpPr>
            <a:spLocks noGrp="1"/>
          </p:cNvSpPr>
          <p:nvPr>
            <p:ph idx="1"/>
          </p:nvPr>
        </p:nvSpPr>
        <p:spPr>
          <a:xfrm>
            <a:off x="1097280" y="1845733"/>
            <a:ext cx="10548620" cy="4563455"/>
          </a:xfrm>
        </p:spPr>
        <p:txBody>
          <a:bodyPr>
            <a:normAutofit fontScale="92500" lnSpcReduction="20000"/>
          </a:bodyPr>
          <a:lstStyle/>
          <a:p>
            <a:pPr>
              <a:buFont typeface="Wingdings" panose="05000000000000000000" pitchFamily="2" charset="2"/>
              <a:buChar char="v"/>
            </a:pPr>
            <a:r>
              <a:rPr lang="lv-LV" dirty="0" smtClean="0"/>
              <a:t> Salīdzinājumā ar </a:t>
            </a:r>
            <a:r>
              <a:rPr lang="lv-LV" b="1" dirty="0" smtClean="0"/>
              <a:t>palicējiem</a:t>
            </a:r>
            <a:r>
              <a:rPr lang="lv-LV" dirty="0" smtClean="0"/>
              <a:t> Latvijā, aizbraucēji daudz retāk balso, taču biežāk raksta petīcijas un vēstules, iesaistās brīvprātīgajās organizācijās un brīvprātīgajā darbā (Latvijas emigrantu kopienas 2015).</a:t>
            </a:r>
          </a:p>
          <a:p>
            <a:endParaRPr lang="lv-LV" dirty="0"/>
          </a:p>
          <a:p>
            <a:endParaRPr lang="lv-LV" dirty="0" smtClean="0"/>
          </a:p>
          <a:p>
            <a:endParaRPr lang="lv-LV" dirty="0"/>
          </a:p>
          <a:p>
            <a:endParaRPr lang="lv-LV" dirty="0" smtClean="0"/>
          </a:p>
          <a:p>
            <a:endParaRPr lang="lv-LV" dirty="0"/>
          </a:p>
          <a:p>
            <a:endParaRPr lang="lv-LV" dirty="0" smtClean="0"/>
          </a:p>
          <a:p>
            <a:endParaRPr lang="lv-LV" dirty="0" smtClean="0"/>
          </a:p>
          <a:p>
            <a:endParaRPr lang="lv-LV" dirty="0" smtClean="0"/>
          </a:p>
          <a:p>
            <a:pPr>
              <a:buFont typeface="Wingdings" panose="05000000000000000000" pitchFamily="2" charset="2"/>
              <a:buChar char="v"/>
            </a:pPr>
            <a:r>
              <a:rPr lang="lv-LV" dirty="0" smtClean="0"/>
              <a:t> </a:t>
            </a:r>
            <a:r>
              <a:rPr lang="lv-LV" dirty="0"/>
              <a:t>Latvijas diasporas iesaistīšanās brīvprātīgajā darbā </a:t>
            </a:r>
            <a:r>
              <a:rPr lang="lv-LV" dirty="0" smtClean="0"/>
              <a:t>neatpaliek </a:t>
            </a:r>
            <a:r>
              <a:rPr lang="lv-LV" dirty="0"/>
              <a:t>no </a:t>
            </a:r>
            <a:r>
              <a:rPr lang="lv-LV" b="1" dirty="0" smtClean="0"/>
              <a:t>vietējiem</a:t>
            </a:r>
            <a:r>
              <a:rPr lang="lv-LV" dirty="0" smtClean="0"/>
              <a:t>, taču salīdzinājumā </a:t>
            </a:r>
            <a:r>
              <a:rPr lang="lv-LV" dirty="0"/>
              <a:t>ar vietējiem iedzīvotājiem, Latvijas emigranti daudz retāk piedalās protesta aktivitātēs, paraksta petīcijas un balso vēlēšanās, </a:t>
            </a:r>
            <a:r>
              <a:rPr lang="lv-LV" dirty="0" smtClean="0"/>
              <a:t>un retāk </a:t>
            </a:r>
            <a:r>
              <a:rPr lang="lv-LV" dirty="0"/>
              <a:t>iesaistās arī dažādās </a:t>
            </a:r>
            <a:r>
              <a:rPr lang="lv-LV" dirty="0" smtClean="0"/>
              <a:t>organizācijās.</a:t>
            </a:r>
            <a:endParaRPr lang="lv-LV" dirty="0"/>
          </a:p>
          <a:p>
            <a:endParaRPr lang="lv-LV" dirty="0"/>
          </a:p>
        </p:txBody>
      </p:sp>
      <p:pic>
        <p:nvPicPr>
          <p:cNvPr id="5" name="Attēls 4"/>
          <p:cNvPicPr>
            <a:picLocks noChangeAspect="1"/>
          </p:cNvPicPr>
          <p:nvPr/>
        </p:nvPicPr>
        <p:blipFill>
          <a:blip r:embed="rId2"/>
          <a:stretch>
            <a:fillRect/>
          </a:stretch>
        </p:blipFill>
        <p:spPr>
          <a:xfrm>
            <a:off x="1797671" y="2298700"/>
            <a:ext cx="6673229" cy="3154928"/>
          </a:xfrm>
          <a:prstGeom prst="rect">
            <a:avLst/>
          </a:prstGeom>
        </p:spPr>
      </p:pic>
      <p:sp>
        <p:nvSpPr>
          <p:cNvPr id="6" name="TextBox 5"/>
          <p:cNvSpPr txBox="1"/>
          <p:nvPr/>
        </p:nvSpPr>
        <p:spPr>
          <a:xfrm>
            <a:off x="9253056" y="3866493"/>
            <a:ext cx="2699329" cy="1384995"/>
          </a:xfrm>
          <a:prstGeom prst="rect">
            <a:avLst/>
          </a:prstGeom>
          <a:noFill/>
        </p:spPr>
        <p:txBody>
          <a:bodyPr wrap="none" rtlCol="0">
            <a:spAutoFit/>
          </a:bodyPr>
          <a:lstStyle/>
          <a:p>
            <a:r>
              <a:rPr lang="lv-LV" sz="1200" i="1" dirty="0" smtClean="0"/>
              <a:t>Dati par palicējiem: </a:t>
            </a:r>
          </a:p>
          <a:p>
            <a:r>
              <a:rPr lang="lv-LV" sz="1200" dirty="0" err="1" smtClean="0"/>
              <a:t>Public</a:t>
            </a:r>
            <a:r>
              <a:rPr lang="lv-LV" sz="1200" dirty="0" smtClean="0"/>
              <a:t> </a:t>
            </a:r>
            <a:r>
              <a:rPr lang="lv-LV" sz="1200" dirty="0" err="1" smtClean="0"/>
              <a:t>Goods</a:t>
            </a:r>
            <a:r>
              <a:rPr lang="lv-LV" sz="1200" dirty="0" smtClean="0"/>
              <a:t> </a:t>
            </a:r>
            <a:r>
              <a:rPr lang="lv-LV" sz="1200" dirty="0" err="1" smtClean="0"/>
              <a:t>through</a:t>
            </a:r>
            <a:r>
              <a:rPr lang="lv-LV" sz="1200" dirty="0" smtClean="0"/>
              <a:t> </a:t>
            </a:r>
            <a:r>
              <a:rPr lang="lv-LV" sz="1200" dirty="0" err="1" smtClean="0"/>
              <a:t>Private</a:t>
            </a:r>
            <a:r>
              <a:rPr lang="lv-LV" sz="1200" dirty="0" smtClean="0"/>
              <a:t> </a:t>
            </a:r>
            <a:r>
              <a:rPr lang="lv-LV" sz="1200" dirty="0" err="1" smtClean="0"/>
              <a:t>Eyes</a:t>
            </a:r>
            <a:r>
              <a:rPr lang="lv-LV" sz="1200" dirty="0" smtClean="0"/>
              <a:t>, 2014</a:t>
            </a:r>
          </a:p>
          <a:p>
            <a:endParaRPr lang="lv-LV" sz="1200" dirty="0"/>
          </a:p>
          <a:p>
            <a:r>
              <a:rPr lang="lv-LV" sz="1200" i="1" dirty="0" smtClean="0"/>
              <a:t>Dati par aizbraucējiem: </a:t>
            </a:r>
          </a:p>
          <a:p>
            <a:r>
              <a:rPr lang="lv-LV" sz="1200" dirty="0" smtClean="0"/>
              <a:t>Latvijas emigrantu kopienas, 2014</a:t>
            </a:r>
          </a:p>
          <a:p>
            <a:endParaRPr lang="lv-LV" sz="1200" dirty="0"/>
          </a:p>
          <a:p>
            <a:r>
              <a:rPr lang="lv-LV" sz="1200" dirty="0" smtClean="0"/>
              <a:t>Avots: Mieriņa, 2015.</a:t>
            </a:r>
            <a:endParaRPr lang="lv-LV" sz="1200" dirty="0"/>
          </a:p>
        </p:txBody>
      </p:sp>
    </p:spTree>
    <p:extLst>
      <p:ext uri="{BB962C8B-B14F-4D97-AF65-F5344CB8AC3E}">
        <p14:creationId xmlns:p14="http://schemas.microsoft.com/office/powerpoint/2010/main" val="2951267152"/>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Ko mēs nezinām?</a:t>
            </a:r>
            <a:endParaRPr lang="lv-LV" dirty="0"/>
          </a:p>
        </p:txBody>
      </p:sp>
      <p:sp>
        <p:nvSpPr>
          <p:cNvPr id="3" name="Satura vietturis 2"/>
          <p:cNvSpPr>
            <a:spLocks noGrp="1"/>
          </p:cNvSpPr>
          <p:nvPr>
            <p:ph idx="1"/>
          </p:nvPr>
        </p:nvSpPr>
        <p:spPr/>
        <p:txBody>
          <a:bodyPr/>
          <a:lstStyle/>
          <a:p>
            <a:pPr marL="457200" indent="-457200">
              <a:buFont typeface="+mj-lt"/>
              <a:buAutoNum type="arabicPeriod"/>
            </a:pPr>
            <a:r>
              <a:rPr lang="lv-LV" dirty="0" smtClean="0"/>
              <a:t>Vai diasporas pārstāvju </a:t>
            </a:r>
            <a:r>
              <a:rPr lang="lv-LV" dirty="0" err="1" smtClean="0"/>
              <a:t>aktīvisms</a:t>
            </a:r>
            <a:r>
              <a:rPr lang="lv-LV" dirty="0" smtClean="0"/>
              <a:t> galvenokārt vērsts uz </a:t>
            </a:r>
            <a:r>
              <a:rPr lang="lv-LV" b="1" dirty="0"/>
              <a:t>L</a:t>
            </a:r>
            <a:r>
              <a:rPr lang="lv-LV" b="1" dirty="0" smtClean="0"/>
              <a:t>atviju vai mītnes zemi</a:t>
            </a:r>
            <a:r>
              <a:rPr lang="lv-LV" dirty="0" smtClean="0"/>
              <a:t>?</a:t>
            </a:r>
          </a:p>
          <a:p>
            <a:pPr marL="457200" indent="-457200">
              <a:buFont typeface="+mj-lt"/>
              <a:buAutoNum type="arabicPeriod"/>
            </a:pPr>
            <a:r>
              <a:rPr lang="lv-LV" b="1" dirty="0" smtClean="0"/>
              <a:t>Kādos vēl veidos</a:t>
            </a:r>
            <a:r>
              <a:rPr lang="lv-LV" dirty="0" smtClean="0"/>
              <a:t>, neskaitot tradicionālās līdzdalības formas, diasporas pārstāvji cenšas ietekmēt politiskos procesus vai iesaistās sabiedriskajā dzīvē?</a:t>
            </a:r>
          </a:p>
          <a:p>
            <a:pPr marL="457200" indent="-457200">
              <a:buFont typeface="+mj-lt"/>
              <a:buAutoNum type="arabicPeriod"/>
            </a:pPr>
            <a:r>
              <a:rPr lang="lv-LV" b="1" dirty="0" smtClean="0"/>
              <a:t>Kā veicināt </a:t>
            </a:r>
            <a:r>
              <a:rPr lang="lv-LV" dirty="0" smtClean="0"/>
              <a:t>Eiropā dzīvojošo Latvijas valstspiederīgo pilsonisko iesaisti?</a:t>
            </a:r>
          </a:p>
          <a:p>
            <a:pPr marL="457200" indent="-457200">
              <a:buFont typeface="+mj-lt"/>
              <a:buAutoNum type="arabicPeriod"/>
            </a:pPr>
            <a:endParaRPr lang="lv-LV" dirty="0" smtClean="0"/>
          </a:p>
          <a:p>
            <a:endParaRPr lang="lv-LV" dirty="0"/>
          </a:p>
        </p:txBody>
      </p:sp>
      <p:sp>
        <p:nvSpPr>
          <p:cNvPr id="4" name="Lejupvērstā bultiņa 3"/>
          <p:cNvSpPr/>
          <p:nvPr/>
        </p:nvSpPr>
        <p:spPr>
          <a:xfrm>
            <a:off x="4885039" y="3754210"/>
            <a:ext cx="527221" cy="370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Oval 5"/>
          <p:cNvSpPr/>
          <p:nvPr/>
        </p:nvSpPr>
        <p:spPr>
          <a:xfrm>
            <a:off x="4087598" y="4328113"/>
            <a:ext cx="2122101" cy="8256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cap="all" dirty="0" smtClean="0"/>
              <a:t>Pētījums</a:t>
            </a:r>
            <a:endParaRPr lang="lv-LV" sz="2400" cap="all" dirty="0"/>
          </a:p>
        </p:txBody>
      </p:sp>
    </p:spTree>
    <p:extLst>
      <p:ext uri="{BB962C8B-B14F-4D97-AF65-F5344CB8AC3E}">
        <p14:creationId xmlns:p14="http://schemas.microsoft.com/office/powerpoint/2010/main" val="3430069750"/>
      </p:ext>
    </p:extLst>
  </p:cSld>
  <p:clrMapOvr>
    <a:masterClrMapping/>
  </p:clrMapOvr>
  <mc:AlternateContent xmlns:mc="http://schemas.openxmlformats.org/markup-compatibility/2006" xmlns:p14="http://schemas.microsoft.com/office/powerpoint/2010/main">
    <mc:Choice Requires="p14">
      <p:transition spd="slow" p14:dur="25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kcija">
  <a:themeElements>
    <a:clrScheme name="Retrospekcij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cij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i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741</TotalTime>
  <Words>2894</Words>
  <Application>Microsoft Office PowerPoint</Application>
  <PresentationFormat>Custom</PresentationFormat>
  <Paragraphs>360</Paragraphs>
  <Slides>40</Slides>
  <Notes>0</Notes>
  <HiddenSlides>5</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Retrospekcija</vt:lpstr>
      <vt:lpstr>Eiropā dzīvojošo  Latvijas valstspiederīgo  pilsoniskā aktivitāte</vt:lpstr>
      <vt:lpstr>Diasporas politiskā aktivitāte</vt:lpstr>
      <vt:lpstr>Latvijas diaspora Padomju gados</vt:lpstr>
      <vt:lpstr>No protesta aktīvisma uz pilnvērtīgu līdzdalību valsts politiskajā dzīvē</vt:lpstr>
      <vt:lpstr>Aktīvi arī jaunajās mītnes zemēs</vt:lpstr>
      <vt:lpstr>...un izcelsmes valsts politikā</vt:lpstr>
      <vt:lpstr>Pieejas diasporas aktivizēšanā/ politisko tiesību piešķiršanā diasporai</vt:lpstr>
      <vt:lpstr>Ko mēs zinām par Latvijas diasporas aktivitāti?</vt:lpstr>
      <vt:lpstr>Ko mēs nezinām?</vt:lpstr>
      <vt:lpstr>Aptaujas raksturojums</vt:lpstr>
      <vt:lpstr>Iesaiste mītnes zemes politiskajā dzīvē</vt:lpstr>
      <vt:lpstr>Iesaiste mītnes zemes sabiedriskajā dzīvē</vt:lpstr>
      <vt:lpstr>Kopējā aktivitāte mītnes zemē</vt:lpstr>
      <vt:lpstr>Vai ārzemēs dzīvojošie seko ziņām par Latviju?</vt:lpstr>
      <vt:lpstr>Vai seko līdzi ziņām un ierakstiem sociālajos medijos, ko sniedz...</vt:lpstr>
      <vt:lpstr>Iesaiste Latvijas politiskajā dzīvē</vt:lpstr>
      <vt:lpstr>Iesaiste Latvijas sabiedriskajā dzīvē</vt:lpstr>
      <vt:lpstr>Kopējā aktivitāte Latvijas sabiedriski – politiskajā dzīvē</vt:lpstr>
      <vt:lpstr>Iesaiste diasporas dzīvē</vt:lpstr>
      <vt:lpstr> Citas aktivitātes</vt:lpstr>
      <vt:lpstr>Iesaiste Eiropas politiskajā dzīvē</vt:lpstr>
      <vt:lpstr>Diasporas aktivitāte dažādos reģionos</vt:lpstr>
      <vt:lpstr>Kas ietekmē diasporas aktīvismu?</vt:lpstr>
      <vt:lpstr>Kas ietekmē diasporas aktīvismu?</vt:lpstr>
      <vt:lpstr>Kas ietekmē diasporas aktīvismu?</vt:lpstr>
      <vt:lpstr>Kādi ir priekšstati par tipisku Latvijas iedzīvotāju?</vt:lpstr>
      <vt:lpstr>Vai nepieciešams veidot atsevišķu politisko partiju diasporas interešu pārstāvībai? </vt:lpstr>
      <vt:lpstr>Vēlēšanu sistēmas reformas, kas motivētu piedalīties</vt:lpstr>
      <vt:lpstr>Jautājumi, kas satrauc diasporu</vt:lpstr>
      <vt:lpstr>Ko sagaida no Latvijas diasporas organizācijām? </vt:lpstr>
      <vt:lpstr>Secinājumi</vt:lpstr>
      <vt:lpstr>PALDIES APTAUJAS DALĪBNIEKIEM UN ATBALSTĪTĀJIEM! </vt:lpstr>
      <vt:lpstr>Respondentu pārstāvētās valstis</vt:lpstr>
      <vt:lpstr>Demogrāfiskais raksturojums</vt:lpstr>
      <vt:lpstr>Nodarbošanās</vt:lpstr>
      <vt:lpstr>Kopējā politiskā un sabiedriskā aktivitāte</vt:lpstr>
      <vt:lpstr>Cik aktīvi ir imigranti?</vt:lpstr>
      <vt:lpstr>Kā emigrēšana mazina līdzdalību?</vt:lpstr>
      <vt:lpstr>PowerPoint Presentation</vt:lpstr>
      <vt:lpstr>Kā emigrēšana var veicināt līdzdalību?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Eiropā dzīvojošo  Latvijas valstspiederīgo  pilsoniskā aktivitāte</dc:title>
  <dc:creator>Inta Mieriņa</dc:creator>
  <cp:lastModifiedBy>Inta</cp:lastModifiedBy>
  <cp:revision>85</cp:revision>
  <dcterms:created xsi:type="dcterms:W3CDTF">2016-10-03T11:40:23Z</dcterms:created>
  <dcterms:modified xsi:type="dcterms:W3CDTF">2016-10-04T11:07:12Z</dcterms:modified>
</cp:coreProperties>
</file>