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60"/>
  </p:notesMasterIdLst>
  <p:handoutMasterIdLst>
    <p:handoutMasterId r:id="rId61"/>
  </p:handoutMasterIdLst>
  <p:sldIdLst>
    <p:sldId id="256" r:id="rId2"/>
    <p:sldId id="381" r:id="rId3"/>
    <p:sldId id="382" r:id="rId4"/>
    <p:sldId id="383" r:id="rId5"/>
    <p:sldId id="327" r:id="rId6"/>
    <p:sldId id="372" r:id="rId7"/>
    <p:sldId id="375" r:id="rId8"/>
    <p:sldId id="373" r:id="rId9"/>
    <p:sldId id="384" r:id="rId10"/>
    <p:sldId id="360" r:id="rId11"/>
    <p:sldId id="312" r:id="rId12"/>
    <p:sldId id="318" r:id="rId13"/>
    <p:sldId id="316" r:id="rId14"/>
    <p:sldId id="315" r:id="rId15"/>
    <p:sldId id="359" r:id="rId16"/>
    <p:sldId id="321" r:id="rId17"/>
    <p:sldId id="368" r:id="rId18"/>
    <p:sldId id="345" r:id="rId19"/>
    <p:sldId id="346" r:id="rId20"/>
    <p:sldId id="297" r:id="rId21"/>
    <p:sldId id="286" r:id="rId22"/>
    <p:sldId id="361" r:id="rId23"/>
    <p:sldId id="370" r:id="rId24"/>
    <p:sldId id="369" r:id="rId25"/>
    <p:sldId id="287" r:id="rId26"/>
    <p:sldId id="288" r:id="rId27"/>
    <p:sldId id="362" r:id="rId28"/>
    <p:sldId id="363" r:id="rId29"/>
    <p:sldId id="364" r:id="rId30"/>
    <p:sldId id="293" r:id="rId31"/>
    <p:sldId id="291" r:id="rId32"/>
    <p:sldId id="352" r:id="rId33"/>
    <p:sldId id="294" r:id="rId34"/>
    <p:sldId id="301" r:id="rId35"/>
    <p:sldId id="355" r:id="rId36"/>
    <p:sldId id="295" r:id="rId37"/>
    <p:sldId id="371" r:id="rId38"/>
    <p:sldId id="358" r:id="rId39"/>
    <p:sldId id="357" r:id="rId40"/>
    <p:sldId id="298" r:id="rId41"/>
    <p:sldId id="322" r:id="rId42"/>
    <p:sldId id="323" r:id="rId43"/>
    <p:sldId id="326" r:id="rId44"/>
    <p:sldId id="334" r:id="rId45"/>
    <p:sldId id="338" r:id="rId46"/>
    <p:sldId id="339" r:id="rId47"/>
    <p:sldId id="340" r:id="rId48"/>
    <p:sldId id="341" r:id="rId49"/>
    <p:sldId id="342" r:id="rId50"/>
    <p:sldId id="343" r:id="rId51"/>
    <p:sldId id="349" r:id="rId52"/>
    <p:sldId id="350" r:id="rId53"/>
    <p:sldId id="354" r:id="rId54"/>
    <p:sldId id="376" r:id="rId55"/>
    <p:sldId id="377" r:id="rId56"/>
    <p:sldId id="378" r:id="rId57"/>
    <p:sldId id="379" r:id="rId58"/>
    <p:sldId id="380" r:id="rId59"/>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168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87"/>
    <a:srgbClr val="66FF66"/>
    <a:srgbClr val="F2FDF7"/>
    <a:srgbClr val="000000"/>
    <a:srgbClr val="FDFFF4"/>
    <a:srgbClr val="FFFCD5"/>
    <a:srgbClr val="FF6FC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2" autoAdjust="0"/>
    <p:restoredTop sz="91734" autoAdjust="0"/>
  </p:normalViewPr>
  <p:slideViewPr>
    <p:cSldViewPr snapToObjects="1">
      <p:cViewPr varScale="1">
        <p:scale>
          <a:sx n="67" d="100"/>
          <a:sy n="67" d="100"/>
        </p:scale>
        <p:origin x="-1236" y="-108"/>
      </p:cViewPr>
      <p:guideLst>
        <p:guide orient="horz" pos="168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Sheet1!$D$17</c:f>
              <c:strCache>
                <c:ptCount val="1"/>
                <c:pt idx="0">
                  <c:v>Izbrauca no Latvijas</c:v>
                </c:pt>
              </c:strCache>
            </c:strRef>
          </c:tx>
          <c:invertIfNegative val="0"/>
          <c:cat>
            <c:strRef>
              <c:f>Sheet1!$B$18:$B$33</c:f>
              <c:strCache>
                <c:ptCount val="16"/>
                <c:pt idx="0">
                  <c:v>2000.g.</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2015.g</c:v>
                </c:pt>
              </c:strCache>
            </c:strRef>
          </c:cat>
          <c:val>
            <c:numRef>
              <c:f>Sheet1!$D$18:$D$33</c:f>
              <c:numCache>
                <c:formatCode>#,##0</c:formatCode>
                <c:ptCount val="16"/>
                <c:pt idx="0">
                  <c:v>22911</c:v>
                </c:pt>
                <c:pt idx="1">
                  <c:v>24539</c:v>
                </c:pt>
                <c:pt idx="2">
                  <c:v>15837</c:v>
                </c:pt>
                <c:pt idx="3">
                  <c:v>15647</c:v>
                </c:pt>
                <c:pt idx="4">
                  <c:v>20167</c:v>
                </c:pt>
                <c:pt idx="5">
                  <c:v>17643</c:v>
                </c:pt>
                <c:pt idx="6">
                  <c:v>17019</c:v>
                </c:pt>
                <c:pt idx="7">
                  <c:v>15463</c:v>
                </c:pt>
                <c:pt idx="8">
                  <c:v>27045</c:v>
                </c:pt>
                <c:pt idx="9">
                  <c:v>38208</c:v>
                </c:pt>
                <c:pt idx="10">
                  <c:v>39651</c:v>
                </c:pt>
                <c:pt idx="11">
                  <c:v>30311</c:v>
                </c:pt>
                <c:pt idx="12">
                  <c:v>25163</c:v>
                </c:pt>
                <c:pt idx="13">
                  <c:v>22561</c:v>
                </c:pt>
                <c:pt idx="14">
                  <c:v>19017</c:v>
                </c:pt>
                <c:pt idx="15">
                  <c:v>20119</c:v>
                </c:pt>
              </c:numCache>
            </c:numRef>
          </c:val>
        </c:ser>
        <c:ser>
          <c:idx val="1"/>
          <c:order val="1"/>
          <c:tx>
            <c:strRef>
              <c:f>Sheet1!$E$17</c:f>
              <c:strCache>
                <c:ptCount val="1"/>
                <c:pt idx="0">
                  <c:v>Iebrauca Latvijā</c:v>
                </c:pt>
              </c:strCache>
            </c:strRef>
          </c:tx>
          <c:invertIfNegative val="0"/>
          <c:cat>
            <c:strRef>
              <c:f>Sheet1!$B$18:$B$33</c:f>
              <c:strCache>
                <c:ptCount val="16"/>
                <c:pt idx="0">
                  <c:v>2000.g.</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2015.g</c:v>
                </c:pt>
              </c:strCache>
            </c:strRef>
          </c:cat>
          <c:val>
            <c:numRef>
              <c:f>Sheet1!$E$18:$E$33</c:f>
              <c:numCache>
                <c:formatCode>#,##0</c:formatCode>
                <c:ptCount val="16"/>
                <c:pt idx="0">
                  <c:v>6483</c:v>
                </c:pt>
                <c:pt idx="1">
                  <c:v>5376</c:v>
                </c:pt>
                <c:pt idx="2">
                  <c:v>6642</c:v>
                </c:pt>
                <c:pt idx="3">
                  <c:v>4063</c:v>
                </c:pt>
                <c:pt idx="4">
                  <c:v>4844</c:v>
                </c:pt>
                <c:pt idx="5">
                  <c:v>6691</c:v>
                </c:pt>
                <c:pt idx="6">
                  <c:v>8212</c:v>
                </c:pt>
                <c:pt idx="7">
                  <c:v>7517</c:v>
                </c:pt>
                <c:pt idx="8">
                  <c:v>4678</c:v>
                </c:pt>
                <c:pt idx="9">
                  <c:v>3731</c:v>
                </c:pt>
                <c:pt idx="10">
                  <c:v>4011</c:v>
                </c:pt>
                <c:pt idx="11">
                  <c:v>10234</c:v>
                </c:pt>
                <c:pt idx="12">
                  <c:v>13303</c:v>
                </c:pt>
                <c:pt idx="13">
                  <c:v>8299</c:v>
                </c:pt>
                <c:pt idx="14">
                  <c:v>10365</c:v>
                </c:pt>
                <c:pt idx="15">
                  <c:v>9479</c:v>
                </c:pt>
              </c:numCache>
            </c:numRef>
          </c:val>
        </c:ser>
        <c:dLbls>
          <c:showLegendKey val="0"/>
          <c:showVal val="0"/>
          <c:showCatName val="0"/>
          <c:showSerName val="0"/>
          <c:showPercent val="0"/>
          <c:showBubbleSize val="0"/>
        </c:dLbls>
        <c:gapWidth val="150"/>
        <c:axId val="190007552"/>
        <c:axId val="191053824"/>
      </c:barChart>
      <c:catAx>
        <c:axId val="190007552"/>
        <c:scaling>
          <c:orientation val="minMax"/>
        </c:scaling>
        <c:delete val="0"/>
        <c:axPos val="b"/>
        <c:majorTickMark val="out"/>
        <c:minorTickMark val="none"/>
        <c:tickLblPos val="nextTo"/>
        <c:txPr>
          <a:bodyPr/>
          <a:lstStyle/>
          <a:p>
            <a:pPr>
              <a:defRPr sz="1400"/>
            </a:pPr>
            <a:endParaRPr lang="lv-LV"/>
          </a:p>
        </c:txPr>
        <c:crossAx val="191053824"/>
        <c:crosses val="autoZero"/>
        <c:auto val="1"/>
        <c:lblAlgn val="ctr"/>
        <c:lblOffset val="100"/>
        <c:noMultiLvlLbl val="0"/>
      </c:catAx>
      <c:valAx>
        <c:axId val="191053824"/>
        <c:scaling>
          <c:orientation val="minMax"/>
        </c:scaling>
        <c:delete val="0"/>
        <c:axPos val="l"/>
        <c:majorGridlines/>
        <c:numFmt formatCode="#,##0" sourceLinked="1"/>
        <c:majorTickMark val="out"/>
        <c:minorTickMark val="none"/>
        <c:tickLblPos val="nextTo"/>
        <c:crossAx val="190007552"/>
        <c:crosses val="autoZero"/>
        <c:crossBetween val="between"/>
      </c:valAx>
    </c:plotArea>
    <c:legend>
      <c:legendPos val="r"/>
      <c:layout/>
      <c:overlay val="0"/>
      <c:txPr>
        <a:bodyPr/>
        <a:lstStyle/>
        <a:p>
          <a:pPr>
            <a:defRPr sz="1400"/>
          </a:pPr>
          <a:endParaRPr lang="lv-LV"/>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15B59789-8C3E-4734-9119-065617C047FC}" type="slidenum">
              <a:rPr lang="en-US" altLang="en-US"/>
              <a:pPr>
                <a:defRPr/>
              </a:pPr>
              <a:t>‹#›</a:t>
            </a:fld>
            <a:endParaRPr lang="en-US" altLang="en-US"/>
          </a:p>
        </p:txBody>
      </p:sp>
    </p:spTree>
    <p:extLst>
      <p:ext uri="{BB962C8B-B14F-4D97-AF65-F5344CB8AC3E}">
        <p14:creationId xmlns:p14="http://schemas.microsoft.com/office/powerpoint/2010/main" val="2172251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536474D0-F732-44D0-A3B2-A230164B786A}" type="slidenum">
              <a:rPr lang="en-US" altLang="en-US"/>
              <a:pPr>
                <a:defRPr/>
              </a:pPr>
              <a:t>‹#›</a:t>
            </a:fld>
            <a:endParaRPr lang="en-US" altLang="en-US"/>
          </a:p>
        </p:txBody>
      </p:sp>
    </p:spTree>
    <p:extLst>
      <p:ext uri="{BB962C8B-B14F-4D97-AF65-F5344CB8AC3E}">
        <p14:creationId xmlns:p14="http://schemas.microsoft.com/office/powerpoint/2010/main" val="1405088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9AB88C-6A5A-4CA2-B66E-62BD5CB6F95C}" type="slidenum">
              <a:rPr lang="en-US" altLang="en-US"/>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8668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00A2A3-DC64-40F4-8719-2B3FBEC23C71}" type="slidenum">
              <a:rPr lang="en-US" altLang="en-US"/>
              <a:pPr>
                <a:spcBef>
                  <a:spcPct val="0"/>
                </a:spcBef>
              </a:pPr>
              <a:t>5</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4601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00A2A3-DC64-40F4-8719-2B3FBEC23C71}" type="slidenum">
              <a:rPr lang="en-US" altLang="en-US"/>
              <a:pPr>
                <a:spcBef>
                  <a:spcPct val="0"/>
                </a:spcBef>
              </a:pPr>
              <a:t>10</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46016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00A2A3-DC64-40F4-8719-2B3FBEC23C71}" type="slidenum">
              <a:rPr lang="en-US" altLang="en-US"/>
              <a:pPr>
                <a:spcBef>
                  <a:spcPct val="0"/>
                </a:spcBef>
              </a:pPr>
              <a:t>23</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4601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536474D0-F732-44D0-A3B2-A230164B786A}" type="slidenum">
              <a:rPr lang="en-US" altLang="en-US" smtClean="0"/>
              <a:pPr>
                <a:defRPr/>
              </a:pPr>
              <a:t>32</a:t>
            </a:fld>
            <a:endParaRPr lang="en-US" altLang="en-US"/>
          </a:p>
        </p:txBody>
      </p:sp>
    </p:spTree>
    <p:extLst>
      <p:ext uri="{BB962C8B-B14F-4D97-AF65-F5344CB8AC3E}">
        <p14:creationId xmlns:p14="http://schemas.microsoft.com/office/powerpoint/2010/main" val="357281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536474D0-F732-44D0-A3B2-A230164B786A}" type="slidenum">
              <a:rPr lang="en-US" altLang="en-US" smtClean="0"/>
              <a:pPr>
                <a:defRPr/>
              </a:pPr>
              <a:t>41</a:t>
            </a:fld>
            <a:endParaRPr lang="en-US" altLang="en-US"/>
          </a:p>
        </p:txBody>
      </p:sp>
    </p:spTree>
    <p:extLst>
      <p:ext uri="{BB962C8B-B14F-4D97-AF65-F5344CB8AC3E}">
        <p14:creationId xmlns:p14="http://schemas.microsoft.com/office/powerpoint/2010/main" val="191301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endParaRPr 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C3D335BA-AE4B-4580-9EB4-6D6510E14DCC}" type="slidenum">
              <a:rPr lang="en-US" altLang="en-US" smtClean="0"/>
              <a:pPr>
                <a:defRPr/>
              </a:pPr>
              <a:t>‹#›</a:t>
            </a:fld>
            <a:endParaRPr lang="en-US" altLang="en-US"/>
          </a:p>
        </p:txBody>
      </p:sp>
      <p:sp>
        <p:nvSpPr>
          <p:cNvPr id="18"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b="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266D74-4547-4634-9FF4-366FE0CD90DA}"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A5D4B9-ED65-4ACB-92AE-57F3AEF32190}"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D43883-2CBC-4D1A-A7B5-D00619B5940A}"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002BA3-26A0-4602-86CF-0A7BF8065E4E}" type="slidenum">
              <a:rPr lang="en-US" altLang="en-US" smtClean="0"/>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BC0D0E-88AE-42F3-92D5-5958461C8F4F}"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endParaRPr lang="en-US"/>
          </a:p>
        </p:txBody>
      </p:sp>
      <p:sp>
        <p:nvSpPr>
          <p:cNvPr id="27" name="Slide Number Placeholder 26"/>
          <p:cNvSpPr>
            <a:spLocks noGrp="1"/>
          </p:cNvSpPr>
          <p:nvPr>
            <p:ph type="sldNum" sz="quarter" idx="11"/>
          </p:nvPr>
        </p:nvSpPr>
        <p:spPr/>
        <p:txBody>
          <a:bodyPr rtlCol="0"/>
          <a:lstStyle/>
          <a:p>
            <a:pPr>
              <a:defRPr/>
            </a:pPr>
            <a:fld id="{F7313621-2154-4EAC-825C-35A17F8EB1A1}" type="slidenum">
              <a:rPr lang="en-US" altLang="en-US" smtClean="0"/>
              <a:pPr>
                <a:defRPr/>
              </a:pPr>
              <a:t>‹#›</a:t>
            </a:fld>
            <a:endParaRPr lang="en-US" altLang="en-US"/>
          </a:p>
        </p:txBody>
      </p:sp>
      <p:sp>
        <p:nvSpPr>
          <p:cNvPr id="28" name="Footer Placeholder 2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endParaRPr 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p>
        </p:txBody>
      </p:sp>
      <p:sp>
        <p:nvSpPr>
          <p:cNvPr id="5" name="Slide Number Placeholder 4"/>
          <p:cNvSpPr>
            <a:spLocks noGrp="1"/>
          </p:cNvSpPr>
          <p:nvPr>
            <p:ph type="sldNum" sz="quarter" idx="12"/>
          </p:nvPr>
        </p:nvSpPr>
        <p:spPr>
          <a:xfrm>
            <a:off x="8174736" y="2272"/>
            <a:ext cx="762000" cy="365760"/>
          </a:xfrm>
        </p:spPr>
        <p:txBody>
          <a:bodyPr/>
          <a:lstStyle/>
          <a:p>
            <a:pPr>
              <a:defRPr/>
            </a:pPr>
            <a:fld id="{67206763-2CCD-45E1-8421-88D9318C28E8}"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67FFD1C-2450-4A28-8226-D37C34472330}"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E1EE0C-0E67-4EC4-ADE1-E45C5B9A07C2}"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08F6A5-B8E3-4464-861D-0E6E602B1264}"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A56C78B6-34B0-49E9-97A4-8739199F09DE}"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5122"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p>
        </p:txBody>
      </p:sp>
      <p:sp>
        <p:nvSpPr>
          <p:cNvPr id="5123" name="Text Box 58"/>
          <p:cNvSpPr txBox="1">
            <a:spLocks noChangeArrowheads="1"/>
          </p:cNvSpPr>
          <p:nvPr/>
        </p:nvSpPr>
        <p:spPr bwMode="auto">
          <a:xfrm>
            <a:off x="898525" y="2176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p>
        </p:txBody>
      </p:sp>
      <p:grpSp>
        <p:nvGrpSpPr>
          <p:cNvPr id="5124" name="Group 64"/>
          <p:cNvGrpSpPr>
            <a:grpSpLocks/>
          </p:cNvGrpSpPr>
          <p:nvPr/>
        </p:nvGrpSpPr>
        <p:grpSpPr bwMode="auto">
          <a:xfrm>
            <a:off x="1082675" y="1828800"/>
            <a:ext cx="7056438" cy="2422525"/>
            <a:chOff x="682" y="1680"/>
            <a:chExt cx="4445" cy="1526"/>
          </a:xfrm>
        </p:grpSpPr>
        <p:sp>
          <p:nvSpPr>
            <p:cNvPr id="5127" name="Oval 61"/>
            <p:cNvSpPr>
              <a:spLocks noChangeArrowheads="1"/>
            </p:cNvSpPr>
            <p:nvPr/>
          </p:nvSpPr>
          <p:spPr bwMode="auto">
            <a:xfrm>
              <a:off x="682" y="1680"/>
              <a:ext cx="1526" cy="152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8" name="Oval 62"/>
            <p:cNvSpPr>
              <a:spLocks noChangeArrowheads="1"/>
            </p:cNvSpPr>
            <p:nvPr/>
          </p:nvSpPr>
          <p:spPr bwMode="auto">
            <a:xfrm>
              <a:off x="3601" y="1680"/>
              <a:ext cx="1526" cy="152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9" name="Rectangle 63"/>
            <p:cNvSpPr>
              <a:spLocks noChangeArrowheads="1"/>
            </p:cNvSpPr>
            <p:nvPr/>
          </p:nvSpPr>
          <p:spPr bwMode="auto">
            <a:xfrm>
              <a:off x="1440" y="1680"/>
              <a:ext cx="2928" cy="1526"/>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sp>
        <p:nvSpPr>
          <p:cNvPr id="5125" name="Text Box 60"/>
          <p:cNvSpPr txBox="1">
            <a:spLocks noChangeArrowheads="1"/>
          </p:cNvSpPr>
          <p:nvPr/>
        </p:nvSpPr>
        <p:spPr bwMode="auto">
          <a:xfrm>
            <a:off x="1082675" y="1995488"/>
            <a:ext cx="69183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lv-LV" altLang="en-US" sz="3600" b="0" dirty="0" smtClean="0">
                <a:solidFill>
                  <a:srgbClr val="FDFFF4"/>
                </a:solidFill>
                <a:latin typeface="Arial Black" panose="020B0A04020102020204" pitchFamily="34" charset="0"/>
              </a:rPr>
              <a:t>KAS ŅEMAMS VĒRĀ </a:t>
            </a:r>
            <a:r>
              <a:rPr lang="lv-LV" altLang="en-US" sz="3600" b="0" dirty="0" smtClean="0">
                <a:solidFill>
                  <a:schemeClr val="accent1"/>
                </a:solidFill>
                <a:latin typeface="Arial Black" panose="020B0A04020102020204" pitchFamily="34" charset="0"/>
              </a:rPr>
              <a:t>no pētījumiem par </a:t>
            </a:r>
            <a:r>
              <a:rPr lang="lv-LV" altLang="en-US" sz="3600" b="0" dirty="0" smtClean="0">
                <a:solidFill>
                  <a:srgbClr val="FDFFF4"/>
                </a:solidFill>
                <a:latin typeface="Arial Black" panose="020B0A04020102020204" pitchFamily="34" charset="0"/>
              </a:rPr>
              <a:t>REMIGRANTU VAJADZĪBĀM?</a:t>
            </a:r>
            <a:endParaRPr lang="en-US" altLang="en-US" sz="3600" b="0" dirty="0">
              <a:solidFill>
                <a:srgbClr val="FDFFF4"/>
              </a:solidFill>
              <a:latin typeface="Arial Black" panose="020B0A04020102020204" pitchFamily="34" charset="0"/>
            </a:endParaRPr>
          </a:p>
        </p:txBody>
      </p:sp>
      <p:pic>
        <p:nvPicPr>
          <p:cNvPr id="5126" name="Picture 72" descr="rounded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338" y="4648200"/>
            <a:ext cx="196373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5263832"/>
            <a:ext cx="5006499" cy="646331"/>
          </a:xfrm>
          <a:prstGeom prst="rect">
            <a:avLst/>
          </a:prstGeom>
          <a:noFill/>
        </p:spPr>
        <p:txBody>
          <a:bodyPr wrap="none" rtlCol="0">
            <a:spAutoFit/>
          </a:bodyPr>
          <a:lstStyle/>
          <a:p>
            <a:r>
              <a:rPr lang="lv-LV" dirty="0" smtClean="0">
                <a:solidFill>
                  <a:schemeClr val="bg1"/>
                </a:solidFill>
              </a:rPr>
              <a:t>Inta Mieriņa</a:t>
            </a:r>
          </a:p>
          <a:p>
            <a:r>
              <a:rPr lang="lv-LV" dirty="0" smtClean="0">
                <a:solidFill>
                  <a:schemeClr val="bg1"/>
                </a:solidFill>
              </a:rPr>
              <a:t>LU Diasporas un migrācijas pētījumu centrs</a:t>
            </a:r>
            <a:endParaRPr lang="lv-LV" dirty="0">
              <a:solidFill>
                <a:schemeClr val="bg1"/>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768" y="6028657"/>
            <a:ext cx="1657813" cy="54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119" y="1412777"/>
            <a:ext cx="5878328"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Text Box 32"/>
          <p:cNvSpPr txBox="1">
            <a:spLocks noChangeArrowheads="1"/>
          </p:cNvSpPr>
          <p:nvPr/>
        </p:nvSpPr>
        <p:spPr bwMode="auto">
          <a:xfrm>
            <a:off x="251520" y="1956896"/>
            <a:ext cx="309634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lv-LV" sz="2400" b="0" dirty="0" smtClean="0">
                <a:solidFill>
                  <a:schemeClr val="accent1"/>
                </a:solidFill>
              </a:rPr>
              <a:t>Cilvēkkapitāla zaudējumu ekonomiski iespējams varētu kompensēt iebraucēji no citām valstīm, bet tam Latvijas iedzīvotāji nav atvērti</a:t>
            </a:r>
            <a:endParaRPr lang="lv-LV" sz="2400" b="0" dirty="0">
              <a:solidFill>
                <a:schemeClr val="accent1"/>
              </a:solidFill>
            </a:endParaRPr>
          </a:p>
          <a:p>
            <a:pPr eaLnBrk="1" hangingPunct="1">
              <a:spcBef>
                <a:spcPct val="0"/>
              </a:spcBef>
              <a:buFontTx/>
              <a:buNone/>
            </a:pPr>
            <a:r>
              <a:rPr lang="en-US" altLang="en-US" sz="2400" dirty="0" smtClean="0">
                <a:solidFill>
                  <a:schemeClr val="folHlink"/>
                </a:solidFill>
              </a:rPr>
              <a:t> </a:t>
            </a:r>
            <a:endParaRPr lang="en-US" altLang="en-US" sz="2400" dirty="0">
              <a:solidFill>
                <a:schemeClr val="folHlink"/>
              </a:solidFill>
            </a:endParaRPr>
          </a:p>
        </p:txBody>
      </p:sp>
      <p:sp>
        <p:nvSpPr>
          <p:cNvPr id="4" name="Rectangle 16"/>
          <p:cNvSpPr>
            <a:spLocks noChangeArrowheads="1"/>
          </p:cNvSpPr>
          <p:nvPr/>
        </p:nvSpPr>
        <p:spPr bwMode="auto">
          <a:xfrm>
            <a:off x="1799692" y="5891460"/>
            <a:ext cx="5328592" cy="74239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lv-LV" altLang="en-US" sz="1800" b="0" dirty="0">
                <a:solidFill>
                  <a:schemeClr val="bg1"/>
                </a:solidFill>
              </a:rPr>
              <a:t>Remigrācija </a:t>
            </a:r>
            <a:r>
              <a:rPr lang="lv-LV" altLang="en-US" sz="1800" b="0" dirty="0" smtClean="0">
                <a:solidFill>
                  <a:schemeClr val="bg1"/>
                </a:solidFill>
              </a:rPr>
              <a:t>– vienīgais pieņemamais risinājums</a:t>
            </a:r>
            <a:endParaRPr lang="en-US" altLang="en-US" sz="1800" b="0" dirty="0">
              <a:solidFill>
                <a:schemeClr val="bg1"/>
              </a:solidFill>
            </a:endParaRPr>
          </a:p>
        </p:txBody>
      </p:sp>
    </p:spTree>
    <p:extLst>
      <p:ext uri="{BB962C8B-B14F-4D97-AF65-F5344CB8AC3E}">
        <p14:creationId xmlns:p14="http://schemas.microsoft.com/office/powerpoint/2010/main" val="262115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Kā uz situāciju reaģē citās valstīs?</a:t>
            </a:r>
            <a:endParaRPr lang="lv-LV" dirty="0"/>
          </a:p>
        </p:txBody>
      </p:sp>
      <p:sp>
        <p:nvSpPr>
          <p:cNvPr id="3" name="Content Placeholder 2"/>
          <p:cNvSpPr>
            <a:spLocks noGrp="1"/>
          </p:cNvSpPr>
          <p:nvPr>
            <p:ph idx="1"/>
          </p:nvPr>
        </p:nvSpPr>
        <p:spPr>
          <a:xfrm>
            <a:off x="457200" y="2209800"/>
            <a:ext cx="8229600" cy="4648200"/>
          </a:xfrm>
        </p:spPr>
        <p:txBody>
          <a:bodyPr>
            <a:normAutofit/>
          </a:bodyPr>
          <a:lstStyle/>
          <a:p>
            <a:r>
              <a:rPr lang="lv-LV" sz="2400" dirty="0" smtClean="0"/>
              <a:t>Daudzas valstis ir </a:t>
            </a:r>
            <a:r>
              <a:rPr lang="lv-LV" sz="2400" b="1" dirty="0" smtClean="0"/>
              <a:t>izstrādājušas un realizē remigrācijas un diasporas politiku</a:t>
            </a:r>
            <a:r>
              <a:rPr lang="lv-LV" sz="2400" dirty="0" smtClean="0"/>
              <a:t>, lai stiprinātu sakarus ar diasporu, </a:t>
            </a:r>
            <a:r>
              <a:rPr lang="lv-LV" sz="2400" dirty="0"/>
              <a:t>rūpētos par kultūras un valodas </a:t>
            </a:r>
            <a:r>
              <a:rPr lang="lv-LV" sz="2400" dirty="0" smtClean="0"/>
              <a:t>sa</a:t>
            </a:r>
            <a:r>
              <a:rPr lang="lv-LV" sz="2400" dirty="0"/>
              <a:t>g</a:t>
            </a:r>
            <a:r>
              <a:rPr lang="lv-LV" sz="2400" dirty="0" smtClean="0"/>
              <a:t>labāšanu </a:t>
            </a:r>
            <a:r>
              <a:rPr lang="lv-LV" sz="2400" dirty="0"/>
              <a:t>diasporā, </a:t>
            </a:r>
            <a:r>
              <a:rPr lang="lv-LV" sz="2400" dirty="0" smtClean="0"/>
              <a:t>veicinātu remigrāciju, diasporas ekonomiskā potenciāla izmantošanu un iesaisti </a:t>
            </a:r>
            <a:r>
              <a:rPr lang="lv-LV" sz="2400" dirty="0"/>
              <a:t>valsts politiskajā, zinātnes, kultūras un sporta </a:t>
            </a:r>
            <a:r>
              <a:rPr lang="lv-LV" sz="2400" dirty="0" smtClean="0"/>
              <a:t>dzīvē</a:t>
            </a:r>
            <a:r>
              <a:rPr lang="lv-LV" sz="2400" dirty="0"/>
              <a:t>.</a:t>
            </a:r>
            <a:r>
              <a:rPr lang="lv-LV" sz="2400" dirty="0" smtClean="0"/>
              <a:t> </a:t>
            </a:r>
          </a:p>
          <a:p>
            <a:r>
              <a:rPr lang="lv-LV" sz="2400" dirty="0" smtClean="0"/>
              <a:t>Remigrācijas veicināšanas un atbalsta politika ir: Albānijā, Bulārijā, Čehijā, Horvātijā, Kiprā, Latvijā, Igaunijā, Vācijā, Gruzijā, Ungārijā, Itālijā, Īrijā, Lietuvā, Polijā, Portugālē, Rumānijā, Slovākijā, Ukrainā u.c. valstīs - daudzās jau sen.</a:t>
            </a:r>
          </a:p>
        </p:txBody>
      </p:sp>
      <p:sp>
        <p:nvSpPr>
          <p:cNvPr id="5" name="Rectangle 16"/>
          <p:cNvSpPr>
            <a:spLocks noChangeArrowheads="1"/>
          </p:cNvSpPr>
          <p:nvPr/>
        </p:nvSpPr>
        <p:spPr bwMode="auto">
          <a:xfrm>
            <a:off x="1547664" y="5891460"/>
            <a:ext cx="5328592" cy="74239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lv-LV" altLang="en-US" sz="1800" b="0" dirty="0" smtClean="0">
                <a:solidFill>
                  <a:schemeClr val="bg1"/>
                </a:solidFill>
              </a:rPr>
              <a:t>Ja remi</a:t>
            </a:r>
            <a:r>
              <a:rPr lang="lv-LV" sz="1800" dirty="0">
                <a:solidFill>
                  <a:schemeClr val="bg1"/>
                </a:solidFill>
              </a:rPr>
              <a:t>g</a:t>
            </a:r>
            <a:r>
              <a:rPr lang="lv-LV" altLang="en-US" sz="1800" b="0" dirty="0" smtClean="0">
                <a:solidFill>
                  <a:schemeClr val="bg1"/>
                </a:solidFill>
              </a:rPr>
              <a:t>rāciju cenšas </a:t>
            </a:r>
            <a:r>
              <a:rPr lang="lv-LV" altLang="en-US" sz="1800" b="0" dirty="0">
                <a:solidFill>
                  <a:schemeClr val="bg1"/>
                </a:solidFill>
              </a:rPr>
              <a:t>veicināt </a:t>
            </a:r>
            <a:r>
              <a:rPr lang="lv-LV" altLang="en-US" sz="1800" b="0" dirty="0" smtClean="0">
                <a:solidFill>
                  <a:schemeClr val="bg1"/>
                </a:solidFill>
              </a:rPr>
              <a:t>pat ba</a:t>
            </a:r>
            <a:r>
              <a:rPr lang="lv-LV" sz="1800" dirty="0" smtClean="0">
                <a:solidFill>
                  <a:schemeClr val="bg1"/>
                </a:solidFill>
              </a:rPr>
              <a:t>g</a:t>
            </a:r>
            <a:r>
              <a:rPr lang="lv-LV" altLang="en-US" sz="1800" b="0" dirty="0" smtClean="0">
                <a:solidFill>
                  <a:schemeClr val="bg1"/>
                </a:solidFill>
              </a:rPr>
              <a:t>ātas valstis, </a:t>
            </a:r>
          </a:p>
          <a:p>
            <a:pPr algn="ctr" eaLnBrk="1" hangingPunct="1">
              <a:spcBef>
                <a:spcPct val="0"/>
              </a:spcBef>
              <a:buFontTx/>
              <a:buNone/>
            </a:pPr>
            <a:r>
              <a:rPr lang="lv-LV" altLang="en-US" sz="1800" b="0" dirty="0" smtClean="0">
                <a:solidFill>
                  <a:schemeClr val="bg1"/>
                </a:solidFill>
              </a:rPr>
              <a:t>Latvija nevar atļauties to nedarīt</a:t>
            </a:r>
            <a:endParaRPr lang="en-US" altLang="en-US" sz="1800" b="0" dirty="0">
              <a:solidFill>
                <a:schemeClr val="bg1"/>
              </a:solidFill>
            </a:endParaRPr>
          </a:p>
        </p:txBody>
      </p:sp>
    </p:spTree>
    <p:extLst>
      <p:ext uri="{BB962C8B-B14F-4D97-AF65-F5344CB8AC3E}">
        <p14:creationId xmlns:p14="http://schemas.microsoft.com/office/powerpoint/2010/main" val="251264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6956" y="548680"/>
            <a:ext cx="8229600" cy="1066800"/>
          </a:xfrm>
        </p:spPr>
        <p:txBody>
          <a:bodyPr/>
          <a:lstStyle/>
          <a:p>
            <a:r>
              <a:rPr lang="lv-LV" dirty="0" smtClean="0"/>
              <a:t>Īrija (The Irish Times)</a:t>
            </a:r>
            <a:endParaRPr lang="lv-LV"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343960"/>
            <a:ext cx="5266480" cy="538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691680" y="1196752"/>
            <a:ext cx="5554512" cy="11875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676754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Lietuva</a:t>
            </a:r>
            <a:endParaRPr lang="lv-LV" dirty="0"/>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988756"/>
            <a:ext cx="9122261" cy="324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737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09600"/>
            <a:ext cx="8229600" cy="1066800"/>
          </a:xfrm>
        </p:spPr>
        <p:txBody>
          <a:bodyPr/>
          <a:lstStyle/>
          <a:p>
            <a:r>
              <a:rPr lang="lv-LV" dirty="0" smtClean="0"/>
              <a:t>Vācija</a:t>
            </a:r>
            <a:endParaRPr lang="lv-LV"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870378"/>
            <a:ext cx="6120680" cy="581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471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Reemigrācijas </a:t>
            </a:r>
            <a:r>
              <a:rPr lang="lv-LV" dirty="0" smtClean="0"/>
              <a:t>atbalsta </a:t>
            </a:r>
            <a:r>
              <a:rPr lang="lv-LV" dirty="0" smtClean="0"/>
              <a:t>pasākumu plāns </a:t>
            </a:r>
            <a:r>
              <a:rPr lang="lv-LV" dirty="0" smtClean="0"/>
              <a:t>Latvijā</a:t>
            </a:r>
            <a:endParaRPr lang="lv-LV" dirty="0"/>
          </a:p>
        </p:txBody>
      </p:sp>
      <p:sp>
        <p:nvSpPr>
          <p:cNvPr id="3" name="Content Placeholder 2"/>
          <p:cNvSpPr>
            <a:spLocks noGrp="1"/>
          </p:cNvSpPr>
          <p:nvPr>
            <p:ph idx="1"/>
          </p:nvPr>
        </p:nvSpPr>
        <p:spPr>
          <a:xfrm>
            <a:off x="457200" y="2492896"/>
            <a:ext cx="8435280" cy="3816424"/>
          </a:xfrm>
        </p:spPr>
        <p:txBody>
          <a:bodyPr>
            <a:normAutofit/>
          </a:bodyPr>
          <a:lstStyle/>
          <a:p>
            <a:r>
              <a:rPr lang="lv-LV" sz="2400" dirty="0" smtClean="0"/>
              <a:t>Vāja </a:t>
            </a:r>
            <a:r>
              <a:rPr lang="lv-LV" sz="2400" dirty="0"/>
              <a:t>informētība (59% pēc 2000. izbraukušo nebija dzirdējuši par Reemigrācijas atbalsta plānu, tikai 10% zināja, ko tas </a:t>
            </a:r>
            <a:r>
              <a:rPr lang="lv-LV" sz="2400" dirty="0" smtClean="0"/>
              <a:t>ietver)</a:t>
            </a:r>
            <a:endParaRPr lang="lv-LV" sz="2400" dirty="0" smtClean="0"/>
          </a:p>
          <a:p>
            <a:r>
              <a:rPr lang="lv-LV" sz="2400" dirty="0" smtClean="0"/>
              <a:t>Pārprasts mērķis (atgriešanās veicināšana nevis atbalsts</a:t>
            </a:r>
            <a:r>
              <a:rPr lang="lv-LV" sz="2400" dirty="0" smtClean="0"/>
              <a:t>)</a:t>
            </a:r>
            <a:endParaRPr lang="lv-LV" sz="2400" dirty="0" smtClean="0"/>
          </a:p>
          <a:p>
            <a:r>
              <a:rPr lang="lv-LV" sz="2400" dirty="0"/>
              <a:t>Reizēm </a:t>
            </a:r>
            <a:r>
              <a:rPr lang="lv-LV" sz="2400" dirty="0" smtClean="0"/>
              <a:t>uztverts </a:t>
            </a:r>
            <a:r>
              <a:rPr lang="lv-LV" sz="2400" dirty="0"/>
              <a:t>ar neuzticību, ka valdības deklaratīvs solis balsu iegūšanai</a:t>
            </a:r>
          </a:p>
          <a:p>
            <a:r>
              <a:rPr lang="lv-LV" sz="2400" dirty="0" smtClean="0"/>
              <a:t>Tomēr pasākumi vērtēti pozitīvi!</a:t>
            </a:r>
          </a:p>
          <a:p>
            <a:endParaRPr lang="lv-LV" sz="2400" dirty="0" smtClean="0"/>
          </a:p>
          <a:p>
            <a:endParaRPr lang="lv-LV" sz="2400" dirty="0"/>
          </a:p>
        </p:txBody>
      </p:sp>
      <p:sp>
        <p:nvSpPr>
          <p:cNvPr id="5" name="Rectangle 16"/>
          <p:cNvSpPr>
            <a:spLocks noChangeArrowheads="1"/>
          </p:cNvSpPr>
          <p:nvPr/>
        </p:nvSpPr>
        <p:spPr bwMode="auto">
          <a:xfrm>
            <a:off x="2267744" y="5566928"/>
            <a:ext cx="5328592" cy="74239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lv-LV" sz="1800" dirty="0" smtClean="0">
                <a:solidFill>
                  <a:schemeClr val="bg1"/>
                </a:solidFill>
              </a:rPr>
              <a:t>Svarīgi tos turpināt un attīstīt!</a:t>
            </a:r>
            <a:endParaRPr lang="lv-LV" sz="1800" dirty="0">
              <a:solidFill>
                <a:schemeClr val="bg1"/>
              </a:solidFill>
            </a:endParaRPr>
          </a:p>
          <a:p>
            <a:pPr algn="ctr" eaLnBrk="1" hangingPunct="1">
              <a:spcBef>
                <a:spcPct val="0"/>
              </a:spcBef>
              <a:buFontTx/>
              <a:buNone/>
            </a:pPr>
            <a:endParaRPr lang="en-US" altLang="en-US" sz="1800" b="0" dirty="0">
              <a:solidFill>
                <a:schemeClr val="bg1"/>
              </a:solidFill>
            </a:endParaRPr>
          </a:p>
        </p:txBody>
      </p:sp>
    </p:spTree>
    <p:extLst>
      <p:ext uri="{BB962C8B-B14F-4D97-AF65-F5344CB8AC3E}">
        <p14:creationId xmlns:p14="http://schemas.microsoft.com/office/powerpoint/2010/main" val="361798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59"/>
            <a:ext cx="8229600" cy="1066800"/>
          </a:xfrm>
        </p:spPr>
        <p:txBody>
          <a:bodyPr/>
          <a:lstStyle/>
          <a:p>
            <a:r>
              <a:rPr lang="lv-LV" dirty="0" smtClean="0"/>
              <a:t>Atgriešanās potenciāls</a:t>
            </a:r>
            <a:endParaRPr lang="lv-LV"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48" y="2847976"/>
            <a:ext cx="39687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4"/>
          <p:cNvSpPr txBox="1">
            <a:spLocks noChangeArrowheads="1"/>
          </p:cNvSpPr>
          <p:nvPr/>
        </p:nvSpPr>
        <p:spPr bwMode="auto">
          <a:xfrm>
            <a:off x="749298" y="2413001"/>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lv-LV">
                <a:solidFill>
                  <a:srgbClr val="FF0000"/>
                </a:solidFill>
              </a:rPr>
              <a:t>4%</a:t>
            </a:r>
          </a:p>
        </p:txBody>
      </p:sp>
      <p:sp>
        <p:nvSpPr>
          <p:cNvPr id="8" name="TextBox 6"/>
          <p:cNvSpPr txBox="1">
            <a:spLocks noChangeArrowheads="1"/>
          </p:cNvSpPr>
          <p:nvPr/>
        </p:nvSpPr>
        <p:spPr bwMode="auto">
          <a:xfrm>
            <a:off x="1862928" y="1742859"/>
            <a:ext cx="14643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lv-LV" sz="1200" dirty="0" smtClean="0"/>
              <a:t>Tuvāko 5 gadu, bet ne 6 mēnešu laikā</a:t>
            </a:r>
            <a:endParaRPr lang="lv-LV" sz="1200" dirty="0"/>
          </a:p>
        </p:txBody>
      </p:sp>
      <p:sp>
        <p:nvSpPr>
          <p:cNvPr id="9" name="TextBox 7"/>
          <p:cNvSpPr txBox="1">
            <a:spLocks noChangeArrowheads="1"/>
          </p:cNvSpPr>
          <p:nvPr/>
        </p:nvSpPr>
        <p:spPr bwMode="auto">
          <a:xfrm>
            <a:off x="3468686" y="1747839"/>
            <a:ext cx="1370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lv-LV" sz="1200" dirty="0" smtClean="0"/>
              <a:t>Ne 5 gadu laikā, bet vecumdienās</a:t>
            </a:r>
            <a:endParaRPr lang="lv-LV" sz="1600" dirty="0"/>
          </a:p>
        </p:txBody>
      </p:sp>
      <p:sp>
        <p:nvSpPr>
          <p:cNvPr id="10" name="TextBox 8"/>
          <p:cNvSpPr txBox="1">
            <a:spLocks noChangeArrowheads="1"/>
          </p:cNvSpPr>
          <p:nvPr/>
        </p:nvSpPr>
        <p:spPr bwMode="auto">
          <a:xfrm>
            <a:off x="4856159" y="1747839"/>
            <a:ext cx="20423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lv-LV" sz="1200" dirty="0" smtClean="0"/>
              <a:t>Šobrīd neplāno, bet varētu atgriezties, ja mainās apstākļi</a:t>
            </a:r>
            <a:endParaRPr lang="lv-LV" sz="1200" dirty="0"/>
          </a:p>
        </p:txBody>
      </p:sp>
      <p:sp>
        <p:nvSpPr>
          <p:cNvPr id="11" name="TextBox 9"/>
          <p:cNvSpPr txBox="1">
            <a:spLocks noChangeArrowheads="1"/>
          </p:cNvSpPr>
          <p:nvPr/>
        </p:nvSpPr>
        <p:spPr bwMode="auto">
          <a:xfrm>
            <a:off x="7092279" y="1706089"/>
            <a:ext cx="1368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lv-LV" sz="1200" dirty="0" smtClean="0"/>
              <a:t>Neplāno atgriezties nekad</a:t>
            </a:r>
            <a:endParaRPr lang="lv-LV" sz="1200" dirty="0"/>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1" y="2895601"/>
            <a:ext cx="1778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161" y="2835276"/>
            <a:ext cx="5381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2823" y="3260726"/>
            <a:ext cx="5238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073" y="2835276"/>
            <a:ext cx="14287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6498" y="2879726"/>
            <a:ext cx="59055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2048" y="3343276"/>
            <a:ext cx="5730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9048" y="3754439"/>
            <a:ext cx="3921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6886" y="3302001"/>
            <a:ext cx="3270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798" y="2887664"/>
            <a:ext cx="157163"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7586" y="4165601"/>
            <a:ext cx="59055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4786" y="3303589"/>
            <a:ext cx="57308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40348" y="3729039"/>
            <a:ext cx="327025"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9623" y="3262314"/>
            <a:ext cx="327025"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76898" y="3736976"/>
            <a:ext cx="5619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911" y="3246439"/>
            <a:ext cx="158750"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6" y="4600576"/>
            <a:ext cx="157162"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8748" y="5100639"/>
            <a:ext cx="590550" cy="4222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8123" y="4184651"/>
            <a:ext cx="5715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9786" y="4191001"/>
            <a:ext cx="325437"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6273" y="4638676"/>
            <a:ext cx="325438"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27711" y="5100639"/>
            <a:ext cx="563562" cy="431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a:off x="5162548" y="5067301"/>
            <a:ext cx="151288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9498" y="2774951"/>
            <a:ext cx="59055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9161" y="3238501"/>
            <a:ext cx="57308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7423" y="3663951"/>
            <a:ext cx="325438"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0323" y="3671889"/>
            <a:ext cx="5619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798" y="2782889"/>
            <a:ext cx="157163"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1623" y="2840039"/>
            <a:ext cx="59055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923" y="2847976"/>
            <a:ext cx="157163"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7"/>
          <p:cNvSpPr txBox="1">
            <a:spLocks noChangeArrowheads="1"/>
          </p:cNvSpPr>
          <p:nvPr/>
        </p:nvSpPr>
        <p:spPr bwMode="auto">
          <a:xfrm>
            <a:off x="2282823" y="2413001"/>
            <a:ext cx="65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lv-LV">
                <a:solidFill>
                  <a:srgbClr val="FF0000"/>
                </a:solidFill>
              </a:rPr>
              <a:t>12%</a:t>
            </a:r>
          </a:p>
        </p:txBody>
      </p:sp>
      <p:sp>
        <p:nvSpPr>
          <p:cNvPr id="42" name="TextBox 48"/>
          <p:cNvSpPr txBox="1">
            <a:spLocks noChangeArrowheads="1"/>
          </p:cNvSpPr>
          <p:nvPr/>
        </p:nvSpPr>
        <p:spPr bwMode="auto">
          <a:xfrm>
            <a:off x="3829048" y="2430464"/>
            <a:ext cx="654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lv-LV">
                <a:solidFill>
                  <a:srgbClr val="FF0000"/>
                </a:solidFill>
              </a:rPr>
              <a:t>16%</a:t>
            </a:r>
          </a:p>
        </p:txBody>
      </p:sp>
      <p:sp>
        <p:nvSpPr>
          <p:cNvPr id="43" name="TextBox 49"/>
          <p:cNvSpPr txBox="1">
            <a:spLocks noChangeArrowheads="1"/>
          </p:cNvSpPr>
          <p:nvPr/>
        </p:nvSpPr>
        <p:spPr bwMode="auto">
          <a:xfrm>
            <a:off x="5503861" y="2413001"/>
            <a:ext cx="65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lv-LV">
                <a:solidFill>
                  <a:srgbClr val="FF0000"/>
                </a:solidFill>
              </a:rPr>
              <a:t>41%</a:t>
            </a:r>
          </a:p>
        </p:txBody>
      </p:sp>
      <p:sp>
        <p:nvSpPr>
          <p:cNvPr id="44" name="TextBox 50"/>
          <p:cNvSpPr txBox="1">
            <a:spLocks noChangeArrowheads="1"/>
          </p:cNvSpPr>
          <p:nvPr/>
        </p:nvSpPr>
        <p:spPr bwMode="auto">
          <a:xfrm>
            <a:off x="7556498" y="2413001"/>
            <a:ext cx="65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lv-LV">
                <a:solidFill>
                  <a:srgbClr val="FF0000"/>
                </a:solidFill>
              </a:rPr>
              <a:t>27%</a:t>
            </a:r>
          </a:p>
        </p:txBody>
      </p:sp>
      <p:sp>
        <p:nvSpPr>
          <p:cNvPr id="45" name="TextBox 13"/>
          <p:cNvSpPr txBox="1">
            <a:spLocks noChangeArrowheads="1"/>
          </p:cNvSpPr>
          <p:nvPr/>
        </p:nvSpPr>
        <p:spPr bwMode="auto">
          <a:xfrm>
            <a:off x="3883815" y="5143157"/>
            <a:ext cx="1269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lv-LV" sz="1200" i="1" dirty="0" smtClean="0">
                <a:solidFill>
                  <a:srgbClr val="C00000"/>
                </a:solidFill>
              </a:rPr>
              <a:t>Varbūt vecumdienās</a:t>
            </a:r>
            <a:endParaRPr lang="lv-LV" sz="1200" i="1" dirty="0">
              <a:solidFill>
                <a:srgbClr val="C00000"/>
              </a:solidFill>
            </a:endParaRPr>
          </a:p>
        </p:txBody>
      </p:sp>
      <p:sp>
        <p:nvSpPr>
          <p:cNvPr id="46" name="TextBox 52"/>
          <p:cNvSpPr txBox="1">
            <a:spLocks noChangeArrowheads="1"/>
          </p:cNvSpPr>
          <p:nvPr/>
        </p:nvSpPr>
        <p:spPr bwMode="auto">
          <a:xfrm>
            <a:off x="3495673" y="4725989"/>
            <a:ext cx="20432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lv-LV" sz="1200" i="1" dirty="0" smtClean="0">
                <a:solidFill>
                  <a:srgbClr val="C00000"/>
                </a:solidFill>
              </a:rPr>
              <a:t>Varbūt 5 gadu laikā (31</a:t>
            </a:r>
            <a:r>
              <a:rPr lang="lv-LV" sz="1200" i="1" dirty="0">
                <a:solidFill>
                  <a:srgbClr val="C00000"/>
                </a:solidFill>
              </a:rPr>
              <a:t>%)</a:t>
            </a:r>
          </a:p>
        </p:txBody>
      </p:sp>
      <p:cxnSp>
        <p:nvCxnSpPr>
          <p:cNvPr id="47" name="Straight Connector 46"/>
          <p:cNvCxnSpPr/>
          <p:nvPr/>
        </p:nvCxnSpPr>
        <p:spPr>
          <a:xfrm>
            <a:off x="1751011" y="1855789"/>
            <a:ext cx="61912" cy="3843337"/>
          </a:xfrm>
          <a:prstGeom prst="line">
            <a:avLst/>
          </a:prstGeom>
          <a:ln w="19050">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68686" y="1855789"/>
            <a:ext cx="61912" cy="3843337"/>
          </a:xfrm>
          <a:prstGeom prst="line">
            <a:avLst/>
          </a:prstGeom>
          <a:ln w="19050">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765673" y="1830389"/>
            <a:ext cx="30163" cy="2825750"/>
          </a:xfrm>
          <a:prstGeom prst="line">
            <a:avLst/>
          </a:prstGeom>
          <a:ln w="28575">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889748" y="1855789"/>
            <a:ext cx="61913" cy="3843337"/>
          </a:xfrm>
          <a:prstGeom prst="line">
            <a:avLst/>
          </a:prstGeom>
          <a:ln w="19050">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824411" y="1830389"/>
            <a:ext cx="30162" cy="2825750"/>
          </a:xfrm>
          <a:prstGeom prst="line">
            <a:avLst/>
          </a:prstGeom>
          <a:ln w="28575">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660523" y="2606676"/>
            <a:ext cx="287338" cy="7938"/>
          </a:xfrm>
          <a:prstGeom prst="line">
            <a:avLst/>
          </a:prstGeom>
          <a:ln>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365498" y="2590801"/>
            <a:ext cx="288925" cy="7938"/>
          </a:xfrm>
          <a:prstGeom prst="line">
            <a:avLst/>
          </a:prstGeom>
          <a:ln>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pic>
        <p:nvPicPr>
          <p:cNvPr id="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161" y="3778251"/>
            <a:ext cx="1635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3" y="2840039"/>
            <a:ext cx="15716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6" name="Straight Connector 55"/>
          <p:cNvCxnSpPr/>
          <p:nvPr/>
        </p:nvCxnSpPr>
        <p:spPr>
          <a:xfrm flipV="1">
            <a:off x="4948236" y="4346576"/>
            <a:ext cx="287337" cy="355600"/>
          </a:xfrm>
          <a:prstGeom prst="line">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5" idx="3"/>
          </p:cNvCxnSpPr>
          <p:nvPr/>
        </p:nvCxnSpPr>
        <p:spPr>
          <a:xfrm flipV="1">
            <a:off x="4843458" y="5373990"/>
            <a:ext cx="309563" cy="81908"/>
          </a:xfrm>
          <a:prstGeom prst="line">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9498" y="3648076"/>
            <a:ext cx="3778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3" y="5103814"/>
            <a:ext cx="157163"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436" y="5103814"/>
            <a:ext cx="157162"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56536" y="3255964"/>
            <a:ext cx="327025"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4011" y="4171951"/>
            <a:ext cx="325437"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6"/>
          <p:cNvSpPr txBox="1">
            <a:spLocks noChangeArrowheads="1"/>
          </p:cNvSpPr>
          <p:nvPr/>
        </p:nvSpPr>
        <p:spPr bwMode="auto">
          <a:xfrm>
            <a:off x="183787" y="1798423"/>
            <a:ext cx="1464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lv-LV" sz="1200" dirty="0" smtClean="0"/>
              <a:t>Tuvāko 6 mēnešu laikā</a:t>
            </a:r>
            <a:endParaRPr lang="lv-LV" sz="1200" dirty="0"/>
          </a:p>
        </p:txBody>
      </p:sp>
      <p:sp>
        <p:nvSpPr>
          <p:cNvPr id="65" name="Rectangle 64"/>
          <p:cNvSpPr/>
          <p:nvPr/>
        </p:nvSpPr>
        <p:spPr>
          <a:xfrm>
            <a:off x="4569617" y="6557964"/>
            <a:ext cx="4572000" cy="307777"/>
          </a:xfrm>
          <a:prstGeom prst="rect">
            <a:avLst/>
          </a:prstGeom>
        </p:spPr>
        <p:txBody>
          <a:bodyPr>
            <a:spAutoFit/>
          </a:bodyPr>
          <a:lstStyle/>
          <a:p>
            <a:r>
              <a:rPr lang="lv-LV" sz="1400" b="0" dirty="0"/>
              <a:t>«Latvijas emirantu kopienas» dati (LU FSI 2014)</a:t>
            </a:r>
          </a:p>
        </p:txBody>
      </p:sp>
      <p:sp>
        <p:nvSpPr>
          <p:cNvPr id="64" name="Rectangle 16"/>
          <p:cNvSpPr>
            <a:spLocks noChangeArrowheads="1"/>
          </p:cNvSpPr>
          <p:nvPr/>
        </p:nvSpPr>
        <p:spPr bwMode="auto">
          <a:xfrm>
            <a:off x="1610840" y="5791728"/>
            <a:ext cx="5328592" cy="74239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lv-LV" sz="1800" dirty="0" smtClean="0">
                <a:solidFill>
                  <a:schemeClr val="bg1"/>
                </a:solidFill>
              </a:rPr>
              <a:t>Reti kurš plāno </a:t>
            </a:r>
            <a:r>
              <a:rPr lang="lv-LV" sz="1800" dirty="0" smtClean="0">
                <a:solidFill>
                  <a:schemeClr val="bg1"/>
                </a:solidFill>
              </a:rPr>
              <a:t>atgriezties, bet liels </a:t>
            </a:r>
          </a:p>
          <a:p>
            <a:pPr algn="ctr" eaLnBrk="1" hangingPunct="1">
              <a:spcBef>
                <a:spcPct val="0"/>
              </a:spcBef>
              <a:buNone/>
            </a:pPr>
            <a:r>
              <a:rPr lang="lv-LV" sz="1800" dirty="0" smtClean="0">
                <a:solidFill>
                  <a:schemeClr val="bg1"/>
                </a:solidFill>
              </a:rPr>
              <a:t>atgriešanās potenciāls</a:t>
            </a:r>
            <a:endParaRPr lang="en-US" altLang="en-US" sz="1800" b="0" dirty="0">
              <a:solidFill>
                <a:schemeClr val="bg1"/>
              </a:solidFill>
            </a:endParaRPr>
          </a:p>
        </p:txBody>
      </p:sp>
    </p:spTree>
    <p:extLst>
      <p:ext uri="{BB962C8B-B14F-4D97-AF65-F5344CB8AC3E}">
        <p14:creationId xmlns:p14="http://schemas.microsoft.com/office/powerpoint/2010/main" val="2616690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78850" cy="1371600"/>
          </a:xfrm>
        </p:spPr>
        <p:txBody>
          <a:bodyPr/>
          <a:lstStyle/>
          <a:p>
            <a:pPr fontAlgn="auto">
              <a:spcAft>
                <a:spcPts val="0"/>
              </a:spcAft>
              <a:defRPr/>
            </a:pPr>
            <a:r>
              <a:rPr lang="lv-LV" dirty="0" smtClean="0"/>
              <a:t>Kas veicina atgriešanos?</a:t>
            </a:r>
            <a:endParaRPr lang="lv-LV" dirty="0"/>
          </a:p>
        </p:txBody>
      </p:sp>
      <p:sp>
        <p:nvSpPr>
          <p:cNvPr id="3" name="Content Placeholder 2"/>
          <p:cNvSpPr>
            <a:spLocks noGrp="1"/>
          </p:cNvSpPr>
          <p:nvPr>
            <p:ph idx="1"/>
          </p:nvPr>
        </p:nvSpPr>
        <p:spPr>
          <a:xfrm>
            <a:off x="395288" y="2564904"/>
            <a:ext cx="8569325" cy="4293096"/>
          </a:xfrm>
        </p:spPr>
        <p:txBody>
          <a:bodyPr rtlCol="0">
            <a:normAutofit/>
          </a:bodyPr>
          <a:lstStyle/>
          <a:p>
            <a:pPr marL="0" indent="0" fontAlgn="auto">
              <a:spcAft>
                <a:spcPts val="0"/>
              </a:spcAft>
              <a:buFont typeface="Arial" pitchFamily="34" charset="0"/>
              <a:buNone/>
              <a:defRPr/>
            </a:pPr>
            <a:r>
              <a:rPr lang="lv-LV" sz="2800" dirty="0" smtClean="0"/>
              <a:t>Jānodala:</a:t>
            </a:r>
            <a:endParaRPr lang="lv-LV" sz="2800" b="1" dirty="0" smtClean="0"/>
          </a:p>
          <a:p>
            <a:pPr marL="182880" indent="-182880">
              <a:buFont typeface="Arial" pitchFamily="34" charset="0"/>
              <a:buChar char="•"/>
              <a:defRPr/>
            </a:pPr>
            <a:r>
              <a:rPr lang="lv-LV" b="1" dirty="0" smtClean="0"/>
              <a:t>Atgriešanās IEMESLI</a:t>
            </a:r>
          </a:p>
          <a:p>
            <a:pPr marL="182880" indent="-182880">
              <a:buFont typeface="Arial" pitchFamily="34" charset="0"/>
              <a:buChar char="•"/>
              <a:defRPr/>
            </a:pPr>
            <a:r>
              <a:rPr lang="lv-LV" b="1" dirty="0" smtClean="0"/>
              <a:t>At</a:t>
            </a:r>
            <a:r>
              <a:rPr lang="lv-LV" b="1" dirty="0"/>
              <a:t>g</a:t>
            </a:r>
            <a:r>
              <a:rPr lang="lv-LV" b="1" dirty="0" smtClean="0"/>
              <a:t>riešanās NOSACĪJUMI</a:t>
            </a:r>
          </a:p>
          <a:p>
            <a:pPr marL="182880" indent="-182880">
              <a:buFont typeface="Arial" pitchFamily="34" charset="0"/>
              <a:buChar char="•"/>
              <a:defRPr/>
            </a:pPr>
            <a:r>
              <a:rPr lang="lv-LV" b="1" dirty="0" smtClean="0"/>
              <a:t>VEIKSMĪGAS atgriešanās nosacījumi (kas notur)</a:t>
            </a:r>
          </a:p>
          <a:p>
            <a:pPr marL="182880" indent="-182880" fontAlgn="auto">
              <a:spcAft>
                <a:spcPts val="0"/>
              </a:spcAft>
              <a:buFont typeface="Arial" pitchFamily="34" charset="0"/>
              <a:buChar char="•"/>
              <a:defRPr/>
            </a:pPr>
            <a:endParaRPr lang="lv-LV" dirty="0" smtClean="0"/>
          </a:p>
          <a:p>
            <a:pPr marL="182880" indent="-182880" fontAlgn="auto">
              <a:spcAft>
                <a:spcPts val="0"/>
              </a:spcAft>
              <a:buFont typeface="Arial" pitchFamily="34" charset="0"/>
              <a:buChar char="•"/>
              <a:defRPr/>
            </a:pPr>
            <a:endParaRPr lang="lv-LV" dirty="0" smtClean="0"/>
          </a:p>
          <a:p>
            <a:pPr marL="0" indent="0" fontAlgn="auto">
              <a:spcAft>
                <a:spcPts val="0"/>
              </a:spcAft>
              <a:buFont typeface="Arial" pitchFamily="34" charset="0"/>
              <a:buNone/>
              <a:defRPr/>
            </a:pPr>
            <a:endParaRPr lang="lv-LV" dirty="0"/>
          </a:p>
        </p:txBody>
      </p:sp>
    </p:spTree>
    <p:extLst>
      <p:ext uri="{BB962C8B-B14F-4D97-AF65-F5344CB8AC3E}">
        <p14:creationId xmlns:p14="http://schemas.microsoft.com/office/powerpoint/2010/main" val="33369814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78850" cy="1371600"/>
          </a:xfrm>
        </p:spPr>
        <p:txBody>
          <a:bodyPr/>
          <a:lstStyle/>
          <a:p>
            <a:pPr fontAlgn="auto">
              <a:spcAft>
                <a:spcPts val="0"/>
              </a:spcAft>
              <a:defRPr/>
            </a:pPr>
            <a:r>
              <a:rPr lang="lv-LV" dirty="0" smtClean="0"/>
              <a:t>Atgriešanās iemesli</a:t>
            </a:r>
            <a:endParaRPr lang="lv-LV" dirty="0"/>
          </a:p>
        </p:txBody>
      </p:sp>
      <p:sp>
        <p:nvSpPr>
          <p:cNvPr id="3" name="Content Placeholder 2"/>
          <p:cNvSpPr>
            <a:spLocks noGrp="1"/>
          </p:cNvSpPr>
          <p:nvPr>
            <p:ph idx="1"/>
          </p:nvPr>
        </p:nvSpPr>
        <p:spPr>
          <a:xfrm>
            <a:off x="386036" y="1849264"/>
            <a:ext cx="8569325" cy="4581128"/>
          </a:xfrm>
        </p:spPr>
        <p:txBody>
          <a:bodyPr rtlCol="0">
            <a:normAutofit fontScale="92500" lnSpcReduction="10000"/>
          </a:bodyPr>
          <a:lstStyle/>
          <a:p>
            <a:pPr marL="0" indent="0" fontAlgn="auto">
              <a:spcAft>
                <a:spcPts val="0"/>
              </a:spcAft>
              <a:buFont typeface="Arial" pitchFamily="34" charset="0"/>
              <a:buNone/>
              <a:defRPr/>
            </a:pPr>
            <a:r>
              <a:rPr lang="lv-LV" sz="3500" dirty="0">
                <a:solidFill>
                  <a:schemeClr val="tx2"/>
                </a:solidFill>
                <a:latin typeface="+mj-lt"/>
                <a:ea typeface="+mj-ea"/>
                <a:cs typeface="+mj-cs"/>
              </a:rPr>
              <a:t>Gandrīz vienmēr – neekonomiska rakstura</a:t>
            </a:r>
          </a:p>
          <a:p>
            <a:pPr marL="475488" lvl="1" indent="-182880">
              <a:buFont typeface="Arial" pitchFamily="34" charset="0"/>
              <a:buChar char="•"/>
              <a:defRPr/>
            </a:pPr>
            <a:endParaRPr lang="lv-LV" b="1" dirty="0" smtClean="0"/>
          </a:p>
          <a:p>
            <a:pPr marL="475488" lvl="1" indent="-182880">
              <a:buFont typeface="Arial" pitchFamily="34" charset="0"/>
              <a:buChar char="•"/>
              <a:defRPr/>
            </a:pPr>
            <a:r>
              <a:rPr lang="lv-LV" b="1" dirty="0" smtClean="0">
                <a:solidFill>
                  <a:schemeClr val="tx1"/>
                </a:solidFill>
              </a:rPr>
              <a:t>Ģimene </a:t>
            </a:r>
            <a:r>
              <a:rPr lang="lv-LV" b="1" dirty="0" smtClean="0">
                <a:solidFill>
                  <a:schemeClr val="tx1"/>
                </a:solidFill>
              </a:rPr>
              <a:t>un draugi </a:t>
            </a:r>
            <a:r>
              <a:rPr lang="lv-LV" dirty="0" smtClean="0">
                <a:solidFill>
                  <a:schemeClr val="tx1"/>
                </a:solidFill>
              </a:rPr>
              <a:t>Latvijā </a:t>
            </a:r>
            <a:r>
              <a:rPr lang="lv-LV" sz="1400" dirty="0" smtClean="0">
                <a:solidFill>
                  <a:schemeClr val="tx1"/>
                </a:solidFill>
              </a:rPr>
              <a:t>(47% neseno, pēc 2000..g emigrantu tas ir ļoti svarīgs iemesls)</a:t>
            </a:r>
            <a:endParaRPr lang="lv-LV" sz="1400" dirty="0">
              <a:solidFill>
                <a:schemeClr val="tx1"/>
              </a:solidFill>
            </a:endParaRPr>
          </a:p>
          <a:p>
            <a:pPr marL="475488" lvl="1" indent="-182880">
              <a:buFont typeface="Arial" pitchFamily="34" charset="0"/>
              <a:buChar char="•"/>
              <a:defRPr/>
            </a:pPr>
            <a:r>
              <a:rPr lang="lv-LV" b="1" dirty="0" smtClean="0">
                <a:solidFill>
                  <a:schemeClr val="tx1"/>
                </a:solidFill>
              </a:rPr>
              <a:t>Pietrūkst</a:t>
            </a:r>
            <a:r>
              <a:rPr lang="lv-LV" dirty="0" smtClean="0">
                <a:solidFill>
                  <a:schemeClr val="tx1"/>
                </a:solidFill>
              </a:rPr>
              <a:t> Latvijas </a:t>
            </a:r>
            <a:r>
              <a:rPr lang="lv-LV" sz="1400" dirty="0" smtClean="0">
                <a:solidFill>
                  <a:schemeClr val="tx1"/>
                </a:solidFill>
              </a:rPr>
              <a:t>(29%  ļoti svarīgi) </a:t>
            </a:r>
          </a:p>
          <a:p>
            <a:pPr marL="475488" lvl="1" indent="-182880">
              <a:buFont typeface="Arial" pitchFamily="34" charset="0"/>
              <a:buChar char="•"/>
              <a:defRPr/>
            </a:pPr>
            <a:r>
              <a:rPr lang="lv-LV" dirty="0" smtClean="0">
                <a:solidFill>
                  <a:schemeClr val="tx1"/>
                </a:solidFill>
              </a:rPr>
              <a:t>Latviešu </a:t>
            </a:r>
            <a:r>
              <a:rPr lang="lv-LV" b="1" dirty="0" smtClean="0">
                <a:solidFill>
                  <a:schemeClr val="tx1"/>
                </a:solidFill>
              </a:rPr>
              <a:t>valoda</a:t>
            </a:r>
            <a:r>
              <a:rPr lang="lv-LV" dirty="0" smtClean="0">
                <a:solidFill>
                  <a:schemeClr val="tx1"/>
                </a:solidFill>
              </a:rPr>
              <a:t> </a:t>
            </a:r>
            <a:r>
              <a:rPr lang="lv-LV" sz="1600" dirty="0" smtClean="0">
                <a:solidFill>
                  <a:schemeClr val="tx1"/>
                </a:solidFill>
              </a:rPr>
              <a:t>(19% ļoti svarīgs faktors)</a:t>
            </a:r>
          </a:p>
          <a:p>
            <a:pPr marL="475488" lvl="1" indent="-182880">
              <a:buFont typeface="Arial" pitchFamily="34" charset="0"/>
              <a:buChar char="•"/>
              <a:defRPr/>
            </a:pPr>
            <a:r>
              <a:rPr lang="lv-LV" dirty="0" smtClean="0">
                <a:solidFill>
                  <a:schemeClr val="tx1"/>
                </a:solidFill>
              </a:rPr>
              <a:t>Nerib dzīvo kā svešinieki,atstumtie, nespēja integrēties</a:t>
            </a:r>
          </a:p>
          <a:p>
            <a:pPr marL="475488" lvl="1" indent="-182880">
              <a:buFont typeface="Arial" pitchFamily="34" charset="0"/>
              <a:buChar char="•"/>
              <a:defRPr/>
            </a:pPr>
            <a:r>
              <a:rPr lang="lv-LV" dirty="0" smtClean="0">
                <a:solidFill>
                  <a:schemeClr val="tx1"/>
                </a:solidFill>
              </a:rPr>
              <a:t>Emigrācijas </a:t>
            </a:r>
            <a:r>
              <a:rPr lang="lv-LV" b="1" dirty="0" smtClean="0">
                <a:solidFill>
                  <a:schemeClr val="tx1"/>
                </a:solidFill>
              </a:rPr>
              <a:t>ieguvumi vairs nešķiet tik būtiski</a:t>
            </a:r>
            <a:r>
              <a:rPr lang="lv-LV" dirty="0" smtClean="0">
                <a:solidFill>
                  <a:schemeClr val="tx1"/>
                </a:solidFill>
              </a:rPr>
              <a:t> (vērtību pārvērtēšana)</a:t>
            </a:r>
            <a:endParaRPr lang="lv-LV" dirty="0">
              <a:solidFill>
                <a:schemeClr val="tx1"/>
              </a:solidFill>
            </a:endParaRPr>
          </a:p>
          <a:p>
            <a:pPr marL="475488" lvl="1" indent="-182880">
              <a:buFont typeface="Arial" pitchFamily="34" charset="0"/>
              <a:buChar char="•"/>
              <a:defRPr/>
            </a:pPr>
            <a:r>
              <a:rPr lang="lv-LV" b="1" dirty="0" smtClean="0">
                <a:solidFill>
                  <a:schemeClr val="tx1"/>
                </a:solidFill>
              </a:rPr>
              <a:t>Rūpes par bērniem</a:t>
            </a:r>
            <a:endParaRPr lang="lv-LV" b="1" dirty="0">
              <a:solidFill>
                <a:schemeClr val="tx1"/>
              </a:solidFill>
            </a:endParaRPr>
          </a:p>
          <a:p>
            <a:pPr marL="475488" lvl="1" indent="-182880">
              <a:buFont typeface="Arial" pitchFamily="34" charset="0"/>
              <a:buChar char="•"/>
              <a:defRPr/>
            </a:pPr>
            <a:r>
              <a:rPr lang="lv-LV" b="1" dirty="0" smtClean="0">
                <a:solidFill>
                  <a:schemeClr val="tx1"/>
                </a:solidFill>
              </a:rPr>
              <a:t>Pārvarētas finansiālās rūtības </a:t>
            </a:r>
            <a:r>
              <a:rPr lang="lv-LV" dirty="0" smtClean="0">
                <a:solidFill>
                  <a:schemeClr val="tx1"/>
                </a:solidFill>
              </a:rPr>
              <a:t>(piem., parādi) vai piepildīti mērķi</a:t>
            </a:r>
          </a:p>
          <a:p>
            <a:pPr marL="475488" lvl="1" indent="-182880">
              <a:buFont typeface="Arial" pitchFamily="34" charset="0"/>
              <a:buChar char="•"/>
              <a:defRPr/>
            </a:pPr>
            <a:r>
              <a:rPr lang="lv-LV" dirty="0" smtClean="0">
                <a:solidFill>
                  <a:schemeClr val="tx1"/>
                </a:solidFill>
              </a:rPr>
              <a:t>Vēlas </a:t>
            </a:r>
            <a:r>
              <a:rPr lang="lv-LV" b="1" dirty="0" smtClean="0">
                <a:solidFill>
                  <a:schemeClr val="tx1"/>
                </a:solidFill>
              </a:rPr>
              <a:t>attīstīt biznesa idejas </a:t>
            </a:r>
            <a:r>
              <a:rPr lang="lv-LV" dirty="0" smtClean="0">
                <a:solidFill>
                  <a:schemeClr val="tx1"/>
                </a:solidFill>
              </a:rPr>
              <a:t>Latvijā</a:t>
            </a:r>
          </a:p>
          <a:p>
            <a:pPr marL="182880" indent="-182880" fontAlgn="auto">
              <a:spcAft>
                <a:spcPts val="0"/>
              </a:spcAft>
              <a:buFont typeface="Arial" pitchFamily="34" charset="0"/>
              <a:buChar char="•"/>
              <a:defRPr/>
            </a:pPr>
            <a:endParaRPr lang="lv-LV" dirty="0" smtClean="0"/>
          </a:p>
          <a:p>
            <a:pPr marL="0" indent="0" fontAlgn="auto">
              <a:spcAft>
                <a:spcPts val="0"/>
              </a:spcAft>
              <a:buFont typeface="Arial" pitchFamily="34" charset="0"/>
              <a:buNone/>
              <a:defRPr/>
            </a:pPr>
            <a:endParaRPr lang="lv-LV" dirty="0"/>
          </a:p>
        </p:txBody>
      </p:sp>
    </p:spTree>
    <p:extLst>
      <p:ext uri="{BB962C8B-B14F-4D97-AF65-F5344CB8AC3E}">
        <p14:creationId xmlns:p14="http://schemas.microsoft.com/office/powerpoint/2010/main" val="10839856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92150"/>
            <a:ext cx="8229600" cy="990600"/>
          </a:xfrm>
        </p:spPr>
        <p:txBody>
          <a:bodyPr>
            <a:normAutofit fontScale="90000"/>
          </a:bodyPr>
          <a:lstStyle/>
          <a:p>
            <a:pPr fontAlgn="auto">
              <a:spcAft>
                <a:spcPts val="0"/>
              </a:spcAft>
              <a:defRPr/>
            </a:pPr>
            <a:r>
              <a:rPr lang="lv-LV" sz="4400" dirty="0" smtClean="0"/>
              <a:t>Nosacījumi (kas kavē atriezties)?</a:t>
            </a:r>
            <a:endParaRPr lang="lv-LV" sz="27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0451969"/>
              </p:ext>
            </p:extLst>
          </p:nvPr>
        </p:nvGraphicFramePr>
        <p:xfrm>
          <a:off x="966416" y="2204864"/>
          <a:ext cx="6912768" cy="3030645"/>
        </p:xfrm>
        <a:graphic>
          <a:graphicData uri="http://schemas.openxmlformats.org/drawingml/2006/table">
            <a:tbl>
              <a:tblPr>
                <a:tableStyleId>{5C22544A-7EE6-4342-B048-85BDC9FD1C3A}</a:tableStyleId>
              </a:tblPr>
              <a:tblGrid>
                <a:gridCol w="5838938"/>
                <a:gridCol w="1073830"/>
              </a:tblGrid>
              <a:tr h="261339">
                <a:tc>
                  <a:txBody>
                    <a:bodyPr/>
                    <a:lstStyle/>
                    <a:p>
                      <a:pPr algn="l" fontAlgn="b"/>
                      <a:r>
                        <a:rPr lang="lv-LV" sz="1600" kern="1200" dirty="0" smtClean="0">
                          <a:solidFill>
                            <a:schemeClr val="dk1"/>
                          </a:solidFill>
                          <a:effectLst/>
                          <a:latin typeface="+mj-lt"/>
                          <a:ea typeface="+mn-ea"/>
                          <a:cs typeface="+mn-cs"/>
                        </a:rPr>
                        <a:t>Latvijā nevaru atrast man pieņemamu </a:t>
                      </a:r>
                      <a:r>
                        <a:rPr lang="lv-LV" sz="1600" b="1" kern="1200" dirty="0" smtClean="0">
                          <a:solidFill>
                            <a:schemeClr val="dk1"/>
                          </a:solidFill>
                          <a:effectLst/>
                          <a:latin typeface="+mj-lt"/>
                          <a:ea typeface="+mn-ea"/>
                          <a:cs typeface="+mn-cs"/>
                        </a:rPr>
                        <a:t>darbu </a:t>
                      </a:r>
                      <a:endParaRPr lang="en-US" sz="1600" b="1" i="0" u="none" strike="noStrike" dirty="0">
                        <a:solidFill>
                          <a:srgbClr val="000000"/>
                        </a:solidFill>
                        <a:effectLst/>
                        <a:latin typeface="+mj-lt"/>
                      </a:endParaRPr>
                    </a:p>
                  </a:txBody>
                  <a:tcPr marL="9525" marR="9525" marT="9526" marB="0" anchor="b"/>
                </a:tc>
                <a:tc>
                  <a:txBody>
                    <a:bodyPr/>
                    <a:lstStyle/>
                    <a:p>
                      <a:pPr algn="l" fontAlgn="b"/>
                      <a:r>
                        <a:rPr lang="lv-LV" sz="1600" u="none" strike="noStrike" dirty="0" smtClean="0">
                          <a:effectLst/>
                          <a:latin typeface="+mj-lt"/>
                        </a:rPr>
                        <a:t>78,7</a:t>
                      </a:r>
                      <a:endParaRPr lang="lv-LV" sz="1600" b="0" i="0" u="none" strike="noStrike" dirty="0">
                        <a:solidFill>
                          <a:srgbClr val="000000"/>
                        </a:solidFill>
                        <a:effectLst/>
                        <a:latin typeface="+mj-lt"/>
                      </a:endParaRPr>
                    </a:p>
                  </a:txBody>
                  <a:tcPr marL="9525" marR="9525" marT="9526" marB="0" anchor="b"/>
                </a:tc>
              </a:tr>
              <a:tr h="473023">
                <a:tc>
                  <a:txBody>
                    <a:bodyPr/>
                    <a:lstStyle/>
                    <a:p>
                      <a:pPr algn="l" fontAlgn="b"/>
                      <a:r>
                        <a:rPr lang="lv-LV" sz="1600" kern="1200" dirty="0" smtClean="0">
                          <a:solidFill>
                            <a:schemeClr val="dk1"/>
                          </a:solidFill>
                          <a:effectLst/>
                          <a:latin typeface="+mj-lt"/>
                          <a:ea typeface="+mn-ea"/>
                          <a:cs typeface="+mn-cs"/>
                        </a:rPr>
                        <a:t>Latvijā man nav pietiekams </a:t>
                      </a:r>
                      <a:r>
                        <a:rPr lang="lv-LV" sz="1600" b="1" kern="1200" dirty="0" smtClean="0">
                          <a:solidFill>
                            <a:schemeClr val="dk1"/>
                          </a:solidFill>
                          <a:effectLst/>
                          <a:latin typeface="+mj-lt"/>
                          <a:ea typeface="+mn-ea"/>
                          <a:cs typeface="+mn-cs"/>
                        </a:rPr>
                        <a:t>sociālais atbalsts </a:t>
                      </a:r>
                      <a:r>
                        <a:rPr lang="lv-LV" sz="1600" kern="1200" dirty="0" smtClean="0">
                          <a:solidFill>
                            <a:schemeClr val="dk1"/>
                          </a:solidFill>
                          <a:effectLst/>
                          <a:latin typeface="+mj-lt"/>
                          <a:ea typeface="+mn-ea"/>
                          <a:cs typeface="+mn-cs"/>
                        </a:rPr>
                        <a:t>(dažādi pabalsti, pensija u.tml.)</a:t>
                      </a:r>
                      <a:endParaRPr lang="en-US" sz="1600" b="0" i="0" u="none" strike="noStrike" dirty="0">
                        <a:solidFill>
                          <a:srgbClr val="000000"/>
                        </a:solidFill>
                        <a:effectLst/>
                        <a:latin typeface="+mj-lt"/>
                      </a:endParaRPr>
                    </a:p>
                  </a:txBody>
                  <a:tcPr marL="9525" marR="9525" marT="9526" marB="0" anchor="b"/>
                </a:tc>
                <a:tc>
                  <a:txBody>
                    <a:bodyPr/>
                    <a:lstStyle/>
                    <a:p>
                      <a:pPr algn="l" fontAlgn="b"/>
                      <a:r>
                        <a:rPr lang="lv-LV" sz="1600" u="none" strike="noStrike" dirty="0" smtClean="0">
                          <a:effectLst/>
                          <a:latin typeface="+mj-lt"/>
                        </a:rPr>
                        <a:t>76,7</a:t>
                      </a:r>
                      <a:endParaRPr lang="lv-LV" sz="1600" b="0" i="0" u="none" strike="noStrike" dirty="0">
                        <a:solidFill>
                          <a:srgbClr val="000000"/>
                        </a:solidFill>
                        <a:effectLst/>
                        <a:latin typeface="+mj-lt"/>
                      </a:endParaRPr>
                    </a:p>
                  </a:txBody>
                  <a:tcPr marL="9525" marR="9525" marT="9526" marB="0" anchor="b"/>
                </a:tc>
              </a:tr>
              <a:tr h="273750">
                <a:tc>
                  <a:txBody>
                    <a:bodyPr/>
                    <a:lstStyle/>
                    <a:p>
                      <a:pPr algn="l">
                        <a:spcAft>
                          <a:spcPts val="0"/>
                        </a:spcAft>
                      </a:pPr>
                      <a:r>
                        <a:rPr lang="lv-LV" sz="1600" dirty="0">
                          <a:effectLst/>
                          <a:latin typeface="+mj-lt"/>
                          <a:ea typeface="Times New Roman"/>
                          <a:cs typeface="Times New Roman"/>
                        </a:rPr>
                        <a:t>Esmu iekārtojies/-usies uz dzīvi šeit, ārzemēs </a:t>
                      </a:r>
                      <a:endParaRPr lang="lv-LV" sz="1600" dirty="0">
                        <a:effectLst/>
                        <a:latin typeface="+mj-lt"/>
                        <a:ea typeface="Calibri"/>
                        <a:cs typeface="Times New Roman"/>
                      </a:endParaRPr>
                    </a:p>
                  </a:txBody>
                  <a:tcPr marL="68580" marR="68580" marT="0" marB="0"/>
                </a:tc>
                <a:tc>
                  <a:txBody>
                    <a:bodyPr/>
                    <a:lstStyle/>
                    <a:p>
                      <a:pPr algn="l" fontAlgn="b"/>
                      <a:r>
                        <a:rPr lang="lv-LV" sz="1600" u="none" strike="noStrike" dirty="0" smtClean="0">
                          <a:effectLst/>
                          <a:latin typeface="+mj-lt"/>
                        </a:rPr>
                        <a:t>71,6</a:t>
                      </a:r>
                      <a:endParaRPr lang="lv-LV" sz="1600" b="0" i="0" u="none" strike="noStrike" dirty="0">
                        <a:solidFill>
                          <a:srgbClr val="000000"/>
                        </a:solidFill>
                        <a:effectLst/>
                        <a:latin typeface="+mj-lt"/>
                      </a:endParaRPr>
                    </a:p>
                  </a:txBody>
                  <a:tcPr marL="9525" marR="9525" marT="9526" marB="0" anchor="b"/>
                </a:tc>
              </a:tr>
              <a:tr h="442443">
                <a:tc>
                  <a:txBody>
                    <a:bodyPr/>
                    <a:lstStyle/>
                    <a:p>
                      <a:pPr algn="l">
                        <a:spcAft>
                          <a:spcPts val="0"/>
                        </a:spcAft>
                      </a:pPr>
                      <a:r>
                        <a:rPr lang="lv-LV" sz="1600" dirty="0">
                          <a:effectLst/>
                          <a:latin typeface="+mj-lt"/>
                          <a:ea typeface="Times New Roman"/>
                          <a:cs typeface="Times New Roman"/>
                        </a:rPr>
                        <a:t>Latvijā man </a:t>
                      </a:r>
                      <a:r>
                        <a:rPr lang="lv-LV" sz="1600" b="1" dirty="0">
                          <a:effectLst/>
                          <a:latin typeface="+mj-lt"/>
                          <a:ea typeface="Times New Roman"/>
                          <a:cs typeface="Times New Roman"/>
                        </a:rPr>
                        <a:t>nav profesionālās izaugsmes un/vai uzņēmējdarbības iespēju</a:t>
                      </a:r>
                      <a:endParaRPr lang="lv-LV" sz="1600" b="1" dirty="0">
                        <a:effectLst/>
                        <a:latin typeface="+mj-lt"/>
                        <a:ea typeface="Calibri"/>
                        <a:cs typeface="Times New Roman"/>
                      </a:endParaRPr>
                    </a:p>
                  </a:txBody>
                  <a:tcPr marL="68580" marR="68580" marT="0" marB="0"/>
                </a:tc>
                <a:tc>
                  <a:txBody>
                    <a:bodyPr/>
                    <a:lstStyle/>
                    <a:p>
                      <a:pPr algn="l" fontAlgn="b"/>
                      <a:r>
                        <a:rPr lang="lv-LV" sz="1600" u="none" strike="noStrike" dirty="0" smtClean="0">
                          <a:effectLst/>
                          <a:latin typeface="+mj-lt"/>
                        </a:rPr>
                        <a:t>66,6</a:t>
                      </a:r>
                      <a:endParaRPr lang="lv-LV" sz="1600" b="0" i="0" u="none" strike="noStrike" dirty="0">
                        <a:solidFill>
                          <a:srgbClr val="000000"/>
                        </a:solidFill>
                        <a:effectLst/>
                        <a:latin typeface="+mj-lt"/>
                      </a:endParaRPr>
                    </a:p>
                  </a:txBody>
                  <a:tcPr marL="9525" marR="9525" marT="9526" marB="0" anchor="b"/>
                </a:tc>
              </a:tr>
              <a:tr h="133621">
                <a:tc>
                  <a:txBody>
                    <a:bodyPr/>
                    <a:lstStyle/>
                    <a:p>
                      <a:pPr algn="l" fontAlgn="b"/>
                      <a:r>
                        <a:rPr lang="lv-LV" sz="1600" u="none" strike="noStrike" dirty="0" smtClean="0">
                          <a:effectLst/>
                          <a:latin typeface="+mj-lt"/>
                        </a:rPr>
                        <a:t>Esmu </a:t>
                      </a:r>
                      <a:r>
                        <a:rPr lang="lv-LV" sz="1600" b="1" u="none" strike="noStrike" dirty="0" smtClean="0">
                          <a:effectLst/>
                          <a:latin typeface="+mj-lt"/>
                        </a:rPr>
                        <a:t>vīlies</a:t>
                      </a:r>
                      <a:r>
                        <a:rPr lang="lv-LV" sz="1600" u="none" strike="noStrike" dirty="0" smtClean="0">
                          <a:effectLst/>
                          <a:latin typeface="+mj-lt"/>
                        </a:rPr>
                        <a:t> Latvijas valstī</a:t>
                      </a:r>
                      <a:endParaRPr lang="en-US" sz="1600" b="0" i="0" u="none" strike="noStrike" dirty="0">
                        <a:solidFill>
                          <a:srgbClr val="000000"/>
                        </a:solidFill>
                        <a:effectLst/>
                        <a:latin typeface="+mj-lt"/>
                      </a:endParaRPr>
                    </a:p>
                  </a:txBody>
                  <a:tcPr marL="9525" marR="9525" marT="9526" marB="0" anchor="b"/>
                </a:tc>
                <a:tc>
                  <a:txBody>
                    <a:bodyPr/>
                    <a:lstStyle/>
                    <a:p>
                      <a:pPr algn="l" fontAlgn="b"/>
                      <a:r>
                        <a:rPr lang="lv-LV" sz="1600" u="none" strike="noStrike" dirty="0" smtClean="0">
                          <a:effectLst/>
                          <a:latin typeface="+mj-lt"/>
                        </a:rPr>
                        <a:t>62,7</a:t>
                      </a:r>
                      <a:endParaRPr lang="lv-LV" sz="1600" b="0" i="0" u="none" strike="noStrike" dirty="0">
                        <a:solidFill>
                          <a:srgbClr val="000000"/>
                        </a:solidFill>
                        <a:effectLst/>
                        <a:latin typeface="+mj-lt"/>
                      </a:endParaRPr>
                    </a:p>
                  </a:txBody>
                  <a:tcPr marL="9525" marR="9525" marT="9526" marB="0" anchor="b"/>
                </a:tc>
              </a:tr>
              <a:tr h="342783">
                <a:tc>
                  <a:txBody>
                    <a:bodyPr/>
                    <a:lstStyle/>
                    <a:p>
                      <a:pPr algn="l" fontAlgn="b"/>
                      <a:r>
                        <a:rPr lang="lv-LV" sz="1600" u="none" strike="noStrike" dirty="0" smtClean="0">
                          <a:effectLst/>
                          <a:latin typeface="+mj-lt"/>
                        </a:rPr>
                        <a:t>Neesmu drošs/-a,</a:t>
                      </a:r>
                      <a:r>
                        <a:rPr lang="lv-LV" sz="1600" u="none" strike="noStrike" baseline="0" dirty="0" smtClean="0">
                          <a:effectLst/>
                          <a:latin typeface="+mj-lt"/>
                        </a:rPr>
                        <a:t> ka bērni saņems nepieciešamo atbalstu, iekļaujoties Latvijas </a:t>
                      </a:r>
                      <a:r>
                        <a:rPr lang="lv-LV" sz="1600" b="1" u="none" strike="noStrike" baseline="0" dirty="0" smtClean="0">
                          <a:effectLst/>
                          <a:latin typeface="+mj-lt"/>
                        </a:rPr>
                        <a:t>skolu sistēmā</a:t>
                      </a:r>
                      <a:endParaRPr lang="en-US" sz="1600" b="1" i="0" u="none" strike="noStrike" dirty="0">
                        <a:solidFill>
                          <a:srgbClr val="000000"/>
                        </a:solidFill>
                        <a:effectLst/>
                        <a:latin typeface="+mj-lt"/>
                      </a:endParaRPr>
                    </a:p>
                  </a:txBody>
                  <a:tcPr marL="9525" marR="9525" marT="9526" marB="0" anchor="b"/>
                </a:tc>
                <a:tc>
                  <a:txBody>
                    <a:bodyPr/>
                    <a:lstStyle/>
                    <a:p>
                      <a:pPr algn="l" fontAlgn="b"/>
                      <a:r>
                        <a:rPr lang="lv-LV" sz="1600" u="none" strike="noStrike" dirty="0" smtClean="0">
                          <a:effectLst/>
                          <a:latin typeface="+mj-lt"/>
                        </a:rPr>
                        <a:t>51,7</a:t>
                      </a:r>
                      <a:endParaRPr lang="lv-LV" sz="1600" b="0" i="0" u="none" strike="noStrike" dirty="0">
                        <a:solidFill>
                          <a:srgbClr val="000000"/>
                        </a:solidFill>
                        <a:effectLst/>
                        <a:latin typeface="+mj-lt"/>
                      </a:endParaRPr>
                    </a:p>
                  </a:txBody>
                  <a:tcPr marL="9525" marR="9525" marT="9526" marB="0" anchor="b"/>
                </a:tc>
              </a:tr>
              <a:tr h="247474">
                <a:tc>
                  <a:txBody>
                    <a:bodyPr/>
                    <a:lstStyle/>
                    <a:p>
                      <a:pPr algn="l" fontAlgn="b"/>
                      <a:r>
                        <a:rPr lang="lv-LV" sz="1600" u="none" strike="noStrike" dirty="0" smtClean="0">
                          <a:effectLst/>
                          <a:latin typeface="+mj-lt"/>
                        </a:rPr>
                        <a:t>Lielākā daļa manu draugu un </a:t>
                      </a:r>
                      <a:r>
                        <a:rPr lang="lv-LV" sz="1600" u="none" strike="noStrike" baseline="0" dirty="0" smtClean="0">
                          <a:effectLst/>
                          <a:latin typeface="+mj-lt"/>
                        </a:rPr>
                        <a:t> ģimenes nedzīvo Latvijā</a:t>
                      </a:r>
                      <a:endParaRPr lang="en-US" sz="1600" b="0" i="0" u="none" strike="noStrike" dirty="0">
                        <a:solidFill>
                          <a:srgbClr val="000000"/>
                        </a:solidFill>
                        <a:effectLst/>
                        <a:latin typeface="+mj-lt"/>
                      </a:endParaRPr>
                    </a:p>
                  </a:txBody>
                  <a:tcPr marL="9525" marR="9525" marT="9526" marB="0" anchor="b"/>
                </a:tc>
                <a:tc>
                  <a:txBody>
                    <a:bodyPr/>
                    <a:lstStyle/>
                    <a:p>
                      <a:pPr algn="l" fontAlgn="b"/>
                      <a:r>
                        <a:rPr lang="lv-LV" sz="1600" u="none" strike="noStrike" dirty="0" smtClean="0">
                          <a:effectLst/>
                          <a:latin typeface="+mj-lt"/>
                        </a:rPr>
                        <a:t>41,6</a:t>
                      </a:r>
                      <a:endParaRPr lang="lv-LV" sz="1600" b="0" i="0" u="none" strike="noStrike" dirty="0">
                        <a:solidFill>
                          <a:srgbClr val="000000"/>
                        </a:solidFill>
                        <a:effectLst/>
                        <a:latin typeface="+mj-lt"/>
                      </a:endParaRPr>
                    </a:p>
                  </a:txBody>
                  <a:tcPr marL="9525" marR="9525" marT="9526" marB="0" anchor="b"/>
                </a:tc>
              </a:tr>
              <a:tr h="220760">
                <a:tc>
                  <a:txBody>
                    <a:bodyPr/>
                    <a:lstStyle/>
                    <a:p>
                      <a:pPr algn="l">
                        <a:spcAft>
                          <a:spcPts val="0"/>
                        </a:spcAft>
                      </a:pPr>
                      <a:r>
                        <a:rPr lang="lv-LV" sz="1600" dirty="0">
                          <a:effectLst/>
                          <a:latin typeface="+mj-lt"/>
                          <a:ea typeface="Times New Roman"/>
                          <a:cs typeface="Times New Roman"/>
                        </a:rPr>
                        <a:t>Nenokārtotas parādsaistības, kredīti Latvijā</a:t>
                      </a:r>
                      <a:endParaRPr lang="lv-LV" sz="1600" dirty="0">
                        <a:effectLst/>
                        <a:latin typeface="+mj-lt"/>
                        <a:ea typeface="Calibri"/>
                        <a:cs typeface="Times New Roman"/>
                      </a:endParaRPr>
                    </a:p>
                  </a:txBody>
                  <a:tcPr marL="68580" marR="68580" marT="0" marB="0"/>
                </a:tc>
                <a:tc>
                  <a:txBody>
                    <a:bodyPr/>
                    <a:lstStyle/>
                    <a:p>
                      <a:pPr algn="l" fontAlgn="b"/>
                      <a:r>
                        <a:rPr lang="lv-LV" sz="1600" u="none" strike="noStrike" dirty="0" smtClean="0">
                          <a:effectLst/>
                          <a:latin typeface="+mj-lt"/>
                        </a:rPr>
                        <a:t>17,5</a:t>
                      </a:r>
                      <a:endParaRPr lang="lv-LV" sz="1600" b="0" i="0" u="none" strike="noStrike" dirty="0">
                        <a:solidFill>
                          <a:srgbClr val="000000"/>
                        </a:solidFill>
                        <a:effectLst/>
                        <a:latin typeface="+mj-lt"/>
                      </a:endParaRPr>
                    </a:p>
                  </a:txBody>
                  <a:tcPr marL="9525" marR="9525" marT="9526" marB="0" anchor="b"/>
                </a:tc>
              </a:tr>
              <a:tr h="0">
                <a:tc>
                  <a:txBody>
                    <a:bodyPr/>
                    <a:lstStyle/>
                    <a:p>
                      <a:pPr algn="l" fontAlgn="b"/>
                      <a:r>
                        <a:rPr lang="lv-LV" sz="1600" b="0" i="0" u="none" strike="noStrike" dirty="0" smtClean="0">
                          <a:solidFill>
                            <a:schemeClr val="dk1"/>
                          </a:solidFill>
                          <a:effectLst/>
                          <a:latin typeface="+mj-lt"/>
                        </a:rPr>
                        <a:t>Man</a:t>
                      </a:r>
                      <a:r>
                        <a:rPr lang="lv-LV" sz="1600" b="0" i="0" u="none" strike="noStrike" baseline="0" dirty="0" smtClean="0">
                          <a:solidFill>
                            <a:schemeClr val="dk1"/>
                          </a:solidFill>
                          <a:effectLst/>
                          <a:latin typeface="+mj-lt"/>
                        </a:rPr>
                        <a:t> Latvijā būtu valodas grūtības</a:t>
                      </a:r>
                      <a:endParaRPr lang="en-US" sz="1600" b="0" i="0" u="none" strike="noStrike" dirty="0">
                        <a:solidFill>
                          <a:srgbClr val="000000"/>
                        </a:solidFill>
                        <a:effectLst/>
                        <a:latin typeface="+mj-lt"/>
                      </a:endParaRPr>
                    </a:p>
                  </a:txBody>
                  <a:tcPr marL="9525" marR="9525" marT="9526" marB="0" anchor="b"/>
                </a:tc>
                <a:tc>
                  <a:txBody>
                    <a:bodyPr/>
                    <a:lstStyle/>
                    <a:p>
                      <a:pPr algn="l" fontAlgn="b"/>
                      <a:r>
                        <a:rPr lang="lv-LV" sz="1600" u="none" strike="noStrike" dirty="0">
                          <a:effectLst/>
                          <a:latin typeface="+mj-lt"/>
                        </a:rPr>
                        <a:t>11,6</a:t>
                      </a:r>
                      <a:endParaRPr lang="lv-LV" sz="1600" b="0" i="0" u="none" strike="noStrike" dirty="0">
                        <a:solidFill>
                          <a:srgbClr val="000000"/>
                        </a:solidFill>
                        <a:effectLst/>
                        <a:latin typeface="+mj-lt"/>
                      </a:endParaRPr>
                    </a:p>
                  </a:txBody>
                  <a:tcPr marL="9525" marR="9525" marT="9526" marB="0" anchor="b"/>
                </a:tc>
              </a:tr>
            </a:tbl>
          </a:graphicData>
        </a:graphic>
      </p:graphicFrame>
      <p:sp>
        <p:nvSpPr>
          <p:cNvPr id="15364" name="TextBox 6"/>
          <p:cNvSpPr txBox="1">
            <a:spLocks noChangeArrowheads="1"/>
          </p:cNvSpPr>
          <p:nvPr/>
        </p:nvSpPr>
        <p:spPr bwMode="auto">
          <a:xfrm>
            <a:off x="966416" y="5373216"/>
            <a:ext cx="49330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lv-LV" sz="1100" i="1" dirty="0" smtClean="0"/>
              <a:t>Piezīme: </a:t>
            </a:r>
            <a:r>
              <a:rPr lang="lv-LV" sz="1100" i="1" dirty="0"/>
              <a:t>% </a:t>
            </a:r>
            <a:r>
              <a:rPr lang="lv-LV" sz="1100" i="1" dirty="0" smtClean="0"/>
              <a:t>, kas šo faktoru uzskata par svarīgu vai ļoti svarīgu</a:t>
            </a:r>
            <a:endParaRPr lang="lv-LV" sz="1100" i="1" dirty="0"/>
          </a:p>
        </p:txBody>
      </p:sp>
    </p:spTree>
    <p:extLst>
      <p:ext uri="{BB962C8B-B14F-4D97-AF65-F5344CB8AC3E}">
        <p14:creationId xmlns:p14="http://schemas.microsoft.com/office/powerpoint/2010/main" val="37585316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579296" cy="1066800"/>
          </a:xfrm>
        </p:spPr>
        <p:txBody>
          <a:bodyPr>
            <a:normAutofit fontScale="90000"/>
          </a:bodyPr>
          <a:lstStyle/>
          <a:p>
            <a:r>
              <a:rPr lang="lv-LV" dirty="0" smtClean="0"/>
              <a:t>Pētījums «Latvijas emigrantu kopienas»</a:t>
            </a:r>
            <a:endParaRPr lang="lv-LV" dirty="0"/>
          </a:p>
        </p:txBody>
      </p:sp>
      <p:sp>
        <p:nvSpPr>
          <p:cNvPr id="3" name="Content Placeholder 2"/>
          <p:cNvSpPr>
            <a:spLocks noGrp="1"/>
          </p:cNvSpPr>
          <p:nvPr>
            <p:ph idx="1"/>
          </p:nvPr>
        </p:nvSpPr>
        <p:spPr>
          <a:xfrm>
            <a:off x="457200" y="2249424"/>
            <a:ext cx="8147248" cy="4325112"/>
          </a:xfrm>
        </p:spPr>
        <p:txBody>
          <a:bodyPr>
            <a:normAutofit/>
          </a:bodyPr>
          <a:lstStyle/>
          <a:p>
            <a:r>
              <a:rPr lang="lv-LV" dirty="0"/>
              <a:t>Finansējums: </a:t>
            </a:r>
            <a:r>
              <a:rPr lang="lv-LV" b="1" dirty="0"/>
              <a:t>Eiropas Sociālais Fonds </a:t>
            </a:r>
          </a:p>
          <a:p>
            <a:r>
              <a:rPr lang="lv-LV" dirty="0"/>
              <a:t>Neatkarīga </a:t>
            </a:r>
            <a:r>
              <a:rPr lang="lv-LV" b="1" dirty="0"/>
              <a:t>11 migrācijas pētnieku </a:t>
            </a:r>
            <a:r>
              <a:rPr lang="lv-LV" dirty="0"/>
              <a:t>un 5 piesaistītu ekspertu grupa </a:t>
            </a:r>
          </a:p>
          <a:p>
            <a:r>
              <a:rPr lang="lv-LV" b="1" dirty="0"/>
              <a:t>LU Filozofijas un Socioloģijas institūtā</a:t>
            </a:r>
            <a:r>
              <a:rPr lang="lv-LV" dirty="0"/>
              <a:t> sadarbībā ar Ekonomikas un Vadības Fakultāti.</a:t>
            </a:r>
          </a:p>
          <a:p>
            <a:r>
              <a:rPr lang="lv-LV" dirty="0"/>
              <a:t>Norises laiks: </a:t>
            </a:r>
            <a:r>
              <a:rPr lang="lv-LV" b="1" dirty="0"/>
              <a:t>2014.g. janvāris – 2015.g. augusts</a:t>
            </a:r>
          </a:p>
          <a:p>
            <a:endParaRPr lang="lv-LV" dirty="0"/>
          </a:p>
        </p:txBody>
      </p:sp>
    </p:spTree>
    <p:extLst>
      <p:ext uri="{BB962C8B-B14F-4D97-AF65-F5344CB8AC3E}">
        <p14:creationId xmlns:p14="http://schemas.microsoft.com/office/powerpoint/2010/main" val="1596647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Nosacījumi, lai veicinātu atgriešanos</a:t>
            </a:r>
            <a:endParaRPr lang="lv-LV" dirty="0"/>
          </a:p>
        </p:txBody>
      </p:sp>
    </p:spTree>
    <p:extLst>
      <p:ext uri="{BB962C8B-B14F-4D97-AF65-F5344CB8AC3E}">
        <p14:creationId xmlns:p14="http://schemas.microsoft.com/office/powerpoint/2010/main" val="2216889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txBox="1">
            <a:spLocks/>
          </p:cNvSpPr>
          <p:nvPr/>
        </p:nvSpPr>
        <p:spPr bwMode="auto">
          <a:xfrm>
            <a:off x="4929188" y="6072188"/>
            <a:ext cx="4106862" cy="554037"/>
          </a:xfrm>
          <a:prstGeom prst="rect">
            <a:avLst/>
          </a:prstGeom>
          <a:noFill/>
          <a:ln w="9525">
            <a:noFill/>
            <a:miter lim="800000"/>
            <a:headEnd/>
            <a:tailEnd/>
          </a:ln>
        </p:spPr>
        <p:txBody>
          <a:bodyPr/>
          <a:lstStyle/>
          <a:p>
            <a:pPr algn="just" eaLnBrk="1" hangingPunct="1"/>
            <a:r>
              <a:rPr lang="lv-LV" sz="1000" b="1">
                <a:solidFill>
                  <a:srgbClr val="002060"/>
                </a:solidFill>
              </a:rPr>
              <a:t>ESF projekts "Latvijas emigrantu kopienas: nacionālā identitāte, transnacionālās attiecības un diasporas politika"</a:t>
            </a:r>
          </a:p>
          <a:p>
            <a:pPr algn="just" eaLnBrk="1" hangingPunct="1"/>
            <a:r>
              <a:rPr lang="lv-LV" sz="1000" b="1">
                <a:solidFill>
                  <a:srgbClr val="002060"/>
                </a:solidFill>
              </a:rPr>
              <a:t>Nr. 2013/0055/1DP/1.1.1.2.0/13/APIA/VIAA/040 </a:t>
            </a:r>
          </a:p>
        </p:txBody>
      </p:sp>
      <p:sp>
        <p:nvSpPr>
          <p:cNvPr id="7" name="Title 1"/>
          <p:cNvSpPr>
            <a:spLocks noGrp="1"/>
          </p:cNvSpPr>
          <p:nvPr>
            <p:ph type="title"/>
          </p:nvPr>
        </p:nvSpPr>
        <p:spPr>
          <a:xfrm>
            <a:off x="539553" y="370752"/>
            <a:ext cx="8604448" cy="1544464"/>
          </a:xfrm>
        </p:spPr>
        <p:txBody>
          <a:bodyPr vert="horz" lIns="91440" tIns="45720" rIns="91440" bIns="45720" rtlCol="0" anchor="ctr">
            <a:normAutofit/>
          </a:bodyPr>
          <a:lstStyle/>
          <a:p>
            <a:r>
              <a:rPr lang="lv-LV" dirty="0" smtClean="0"/>
              <a:t>Ekonomiskās situācijas uzlabošanās</a:t>
            </a:r>
            <a:endParaRPr lang="lv-LV" dirty="0"/>
          </a:p>
        </p:txBody>
      </p:sp>
      <p:sp>
        <p:nvSpPr>
          <p:cNvPr id="8" name="Content Placeholder 2"/>
          <p:cNvSpPr txBox="1">
            <a:spLocks/>
          </p:cNvSpPr>
          <p:nvPr/>
        </p:nvSpPr>
        <p:spPr bwMode="auto">
          <a:xfrm>
            <a:off x="755576" y="1142984"/>
            <a:ext cx="7966149" cy="4302240"/>
          </a:xfrm>
          <a:prstGeom prst="rect">
            <a:avLst/>
          </a:prstGeom>
          <a:noFill/>
          <a:ln w="9525">
            <a:noFill/>
            <a:miter lim="800000"/>
            <a:headEnd/>
            <a:tailEnd/>
          </a:ln>
        </p:spPr>
        <p:txBody>
          <a:bodyPr/>
          <a:lstStyle/>
          <a:p>
            <a:pPr marL="342900" indent="-342900" algn="l" eaLnBrk="0" hangingPunct="0">
              <a:spcBef>
                <a:spcPct val="20000"/>
              </a:spcBef>
              <a:buFont typeface="Wingdings" pitchFamily="2" charset="2"/>
              <a:buChar char="þ"/>
              <a:defRPr/>
            </a:pPr>
            <a:endParaRPr lang="lv-LV" kern="0" dirty="0">
              <a:latin typeface="Arial" pitchFamily="34" charset="0"/>
            </a:endParaRPr>
          </a:p>
          <a:p>
            <a:pPr marL="342900" indent="-342900" algn="l" eaLnBrk="0" hangingPunct="0">
              <a:spcBef>
                <a:spcPct val="20000"/>
              </a:spcBef>
              <a:buFont typeface="Wingdings" pitchFamily="2" charset="2"/>
              <a:buNone/>
              <a:defRPr/>
            </a:pPr>
            <a:endParaRPr lang="lv-LV" kern="0" dirty="0">
              <a:latin typeface="Arial" pitchFamily="34" charset="0"/>
            </a:endParaRPr>
          </a:p>
        </p:txBody>
      </p:sp>
      <p:sp>
        <p:nvSpPr>
          <p:cNvPr id="5" name="Content Placeholder 2"/>
          <p:cNvSpPr txBox="1">
            <a:spLocks/>
          </p:cNvSpPr>
          <p:nvPr/>
        </p:nvSpPr>
        <p:spPr bwMode="auto">
          <a:xfrm>
            <a:off x="755576" y="2204864"/>
            <a:ext cx="7848872" cy="3791438"/>
          </a:xfrm>
          <a:prstGeom prst="rect">
            <a:avLst/>
          </a:prstGeom>
          <a:noFill/>
          <a:ln w="9525">
            <a:noFill/>
            <a:miter lim="800000"/>
            <a:headEnd/>
            <a:tailEnd/>
          </a:ln>
        </p:spPr>
        <p:txBody>
          <a:bodyPr/>
          <a:lstStyle/>
          <a:p>
            <a:r>
              <a:rPr lang="lv-LV" sz="2000" b="0" i="1" dirty="0" smtClean="0"/>
              <a:t>(..) </a:t>
            </a:r>
            <a:r>
              <a:rPr lang="lv-LV" sz="2000" b="0" i="1" dirty="0"/>
              <a:t>es domāju, ka nevar būt tāds plāns, kas tieši panāks, ka cilvēki atbrauc atpakaļ. Ar viena plāna palīdzību nevar panākt cilvēka atgriešanos atpakaļ, ka principā atgriešanos var panākt tikai ar kopējās sociālās ekonomiskās situācijas uzlabošanos un attieksmes pret tautu maiņu arī no politiķu puses, komunikācijas veida maiņu ar tautu, pat ja tie līdzekļi paliek tādi, kādi ir. Pārējais ir pakārtoti. (Sieviete, 36 gadi, emigrācijā</a:t>
            </a:r>
            <a:r>
              <a:rPr lang="lv-LV" sz="2000" b="0" i="1" dirty="0" smtClean="0"/>
              <a:t>)</a:t>
            </a:r>
          </a:p>
          <a:p>
            <a:endParaRPr lang="lv-LV" sz="2000" b="0" dirty="0" smtClean="0"/>
          </a:p>
          <a:p>
            <a:endParaRPr lang="lv-LV" sz="2000" b="0" dirty="0" smtClean="0"/>
          </a:p>
          <a:p>
            <a:endParaRPr lang="lv-LV" sz="2000" b="0" dirty="0"/>
          </a:p>
          <a:p>
            <a:endParaRPr lang="lv-LV" sz="2000" b="0" dirty="0"/>
          </a:p>
          <a:p>
            <a:pPr marL="342900" indent="-342900" eaLnBrk="0" hangingPunct="0">
              <a:spcBef>
                <a:spcPct val="20000"/>
              </a:spcBef>
              <a:defRPr/>
            </a:pPr>
            <a:endParaRPr lang="lv-LV" sz="2000" b="0" kern="0" dirty="0" smtClean="0"/>
          </a:p>
          <a:p>
            <a:pPr marL="342900" indent="-342900" eaLnBrk="0" hangingPunct="0">
              <a:spcBef>
                <a:spcPct val="20000"/>
              </a:spcBef>
              <a:defRPr/>
            </a:pPr>
            <a:endParaRPr lang="lv-LV" sz="2000" b="0" kern="0" dirty="0"/>
          </a:p>
          <a:p>
            <a:pPr marL="342900" indent="-342900" eaLnBrk="0" hangingPunct="0">
              <a:spcBef>
                <a:spcPct val="20000"/>
              </a:spcBef>
              <a:defRPr/>
            </a:pPr>
            <a:endParaRPr lang="lv-LV" sz="2000" b="0" kern="0" dirty="0"/>
          </a:p>
        </p:txBody>
      </p:sp>
    </p:spTree>
    <p:extLst>
      <p:ext uri="{BB962C8B-B14F-4D97-AF65-F5344CB8AC3E}">
        <p14:creationId xmlns:p14="http://schemas.microsoft.com/office/powerpoint/2010/main" val="22376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Ko darīt?</a:t>
            </a:r>
            <a:endParaRPr lang="lv-LV"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2210420"/>
            <a:ext cx="2409229" cy="342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83967" y="5630514"/>
            <a:ext cx="1113085" cy="246220"/>
          </a:xfrm>
          <a:prstGeom prst="rect">
            <a:avLst/>
          </a:prstGeom>
          <a:noFill/>
        </p:spPr>
        <p:txBody>
          <a:bodyPr wrap="square" rtlCol="0">
            <a:spAutoFit/>
          </a:bodyPr>
          <a:lstStyle/>
          <a:p>
            <a:r>
              <a:rPr lang="lv-LV" sz="1000" dirty="0" smtClean="0"/>
              <a:t>Getty ima</a:t>
            </a:r>
            <a:r>
              <a:rPr lang="lv-LV" sz="1000" dirty="0"/>
              <a:t>g</a:t>
            </a:r>
            <a:r>
              <a:rPr lang="lv-LV" sz="1000" dirty="0" smtClean="0"/>
              <a:t>es</a:t>
            </a:r>
            <a:endParaRPr lang="lv-LV" sz="1000" dirty="0"/>
          </a:p>
        </p:txBody>
      </p:sp>
    </p:spTree>
    <p:extLst>
      <p:ext uri="{BB962C8B-B14F-4D97-AF65-F5344CB8AC3E}">
        <p14:creationId xmlns:p14="http://schemas.microsoft.com/office/powerpoint/2010/main" val="2277208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38" y="476672"/>
            <a:ext cx="8789724" cy="572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355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372" y="692696"/>
            <a:ext cx="8229600" cy="864096"/>
          </a:xfrm>
        </p:spPr>
        <p:txBody>
          <a:bodyPr/>
          <a:lstStyle/>
          <a:p>
            <a:r>
              <a:rPr lang="lv-LV" dirty="0" smtClean="0"/>
              <a:t>Cik slikta patiesībā ir situācija?</a:t>
            </a:r>
            <a:endParaRPr lang="lv-LV" dirty="0"/>
          </a:p>
        </p:txBody>
      </p:sp>
      <p:sp>
        <p:nvSpPr>
          <p:cNvPr id="3" name="Content Placeholder 2"/>
          <p:cNvSpPr>
            <a:spLocks noGrp="1"/>
          </p:cNvSpPr>
          <p:nvPr>
            <p:ph idx="1"/>
          </p:nvPr>
        </p:nvSpPr>
        <p:spPr>
          <a:xfrm>
            <a:off x="457200" y="2492896"/>
            <a:ext cx="8229600" cy="4248472"/>
          </a:xfrm>
        </p:spPr>
        <p:txBody>
          <a:bodyPr>
            <a:normAutofit fontScale="85000" lnSpcReduction="20000"/>
          </a:bodyPr>
          <a:lstStyle/>
          <a:p>
            <a:r>
              <a:rPr lang="lv-LV" dirty="0" smtClean="0"/>
              <a:t>Šobrīd </a:t>
            </a:r>
            <a:r>
              <a:rPr lang="lv-LV" dirty="0"/>
              <a:t>diasporā vērojams </a:t>
            </a:r>
            <a:r>
              <a:rPr lang="lv-LV" dirty="0">
                <a:solidFill>
                  <a:srgbClr val="00B0F0"/>
                </a:solidFill>
              </a:rPr>
              <a:t>liels pesimisms attiecībā uz situāciju Latvijā</a:t>
            </a:r>
            <a:r>
              <a:rPr lang="lv-LV" dirty="0"/>
              <a:t>. Jaunā diaspora ļoti kritiski vērtē Latvijas ekonomisko situāciju: 73% vērtē to kā sliktu vai ļoti sliktu un tikai 20% uzskata, ka tā uzlabojas un 41% - pasliktinās. </a:t>
            </a:r>
            <a:r>
              <a:rPr lang="lv-LV" dirty="0" smtClean="0"/>
              <a:t>Daudz pozitīvāks ir vecās diasporas priekšstats (46% slikts, 43% uzlabojas, 24% pasliktinās)</a:t>
            </a:r>
          </a:p>
          <a:p>
            <a:endParaRPr lang="lv-LV" i="1" dirty="0" smtClean="0"/>
          </a:p>
          <a:p>
            <a:endParaRPr lang="lv-LV" i="1" dirty="0"/>
          </a:p>
          <a:p>
            <a:endParaRPr lang="lv-LV" i="1" dirty="0"/>
          </a:p>
          <a:p>
            <a:r>
              <a:rPr lang="lv-LV" dirty="0"/>
              <a:t>Latvijas uzdevums ir ar darbiem rādīt, ka valstī notiek virzība deklarēto (uzstādīto) attīstības mērķu sasniegšanai. </a:t>
            </a:r>
            <a:r>
              <a:rPr lang="lv-LV" dirty="0">
                <a:solidFill>
                  <a:srgbClr val="00B0F0"/>
                </a:solidFill>
              </a:rPr>
              <a:t>Jārada skaidra pārliecība par valsts pozitīvu virzību un stabilu attīstību!  </a:t>
            </a:r>
          </a:p>
          <a:p>
            <a:endParaRPr lang="lv-LV" dirty="0"/>
          </a:p>
        </p:txBody>
      </p:sp>
      <p:sp>
        <p:nvSpPr>
          <p:cNvPr id="4" name="Rectangle 16"/>
          <p:cNvSpPr>
            <a:spLocks noChangeArrowheads="1"/>
          </p:cNvSpPr>
          <p:nvPr/>
        </p:nvSpPr>
        <p:spPr bwMode="auto">
          <a:xfrm>
            <a:off x="1389832" y="1817276"/>
            <a:ext cx="1584176" cy="576064"/>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lv-LV" sz="1800" dirty="0" smtClean="0">
                <a:solidFill>
                  <a:schemeClr val="bg1"/>
                </a:solidFill>
              </a:rPr>
              <a:t>Objektīvā </a:t>
            </a:r>
          </a:p>
          <a:p>
            <a:pPr algn="ctr" eaLnBrk="1" hangingPunct="1">
              <a:spcBef>
                <a:spcPct val="0"/>
              </a:spcBef>
              <a:buNone/>
            </a:pPr>
            <a:r>
              <a:rPr lang="lv-LV" sz="1800" dirty="0" smtClean="0">
                <a:solidFill>
                  <a:schemeClr val="bg1"/>
                </a:solidFill>
              </a:rPr>
              <a:t>situācija</a:t>
            </a:r>
            <a:endParaRPr lang="lv-LV" sz="1800" dirty="0">
              <a:solidFill>
                <a:schemeClr val="bg1"/>
              </a:solidFill>
            </a:endParaRPr>
          </a:p>
        </p:txBody>
      </p:sp>
      <p:sp>
        <p:nvSpPr>
          <p:cNvPr id="6" name="Rectangle 16"/>
          <p:cNvSpPr>
            <a:spLocks noChangeArrowheads="1"/>
          </p:cNvSpPr>
          <p:nvPr/>
        </p:nvSpPr>
        <p:spPr bwMode="auto">
          <a:xfrm>
            <a:off x="4860032" y="1766088"/>
            <a:ext cx="1584176" cy="64504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lv-LV" sz="1800" dirty="0" smtClean="0">
                <a:solidFill>
                  <a:schemeClr val="bg1"/>
                </a:solidFill>
              </a:rPr>
              <a:t>Subjektīvā </a:t>
            </a:r>
          </a:p>
          <a:p>
            <a:pPr algn="ctr" eaLnBrk="1" hangingPunct="1">
              <a:spcBef>
                <a:spcPct val="0"/>
              </a:spcBef>
              <a:buNone/>
            </a:pPr>
            <a:r>
              <a:rPr lang="lv-LV" sz="1800" dirty="0" smtClean="0">
                <a:solidFill>
                  <a:schemeClr val="bg1"/>
                </a:solidFill>
              </a:rPr>
              <a:t>uztvere</a:t>
            </a:r>
            <a:endParaRPr lang="lv-LV" sz="1800" dirty="0">
              <a:solidFill>
                <a:schemeClr val="bg1"/>
              </a:solidFill>
            </a:endParaRPr>
          </a:p>
        </p:txBody>
      </p:sp>
      <p:sp>
        <p:nvSpPr>
          <p:cNvPr id="7" name="Rectangle 16"/>
          <p:cNvSpPr>
            <a:spLocks noChangeArrowheads="1"/>
          </p:cNvSpPr>
          <p:nvPr/>
        </p:nvSpPr>
        <p:spPr bwMode="auto">
          <a:xfrm>
            <a:off x="1417440" y="4560308"/>
            <a:ext cx="1584176" cy="576064"/>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lv-LV" sz="1800" dirty="0" smtClean="0">
                <a:solidFill>
                  <a:schemeClr val="bg1"/>
                </a:solidFill>
              </a:rPr>
              <a:t>Pašreizējā</a:t>
            </a:r>
          </a:p>
          <a:p>
            <a:pPr algn="ctr" eaLnBrk="1" hangingPunct="1">
              <a:spcBef>
                <a:spcPct val="0"/>
              </a:spcBef>
              <a:buNone/>
            </a:pPr>
            <a:r>
              <a:rPr lang="lv-LV" sz="1800" dirty="0" smtClean="0">
                <a:solidFill>
                  <a:schemeClr val="bg1"/>
                </a:solidFill>
              </a:rPr>
              <a:t>situācija</a:t>
            </a:r>
            <a:endParaRPr lang="lv-LV" sz="1800" dirty="0">
              <a:solidFill>
                <a:schemeClr val="bg1"/>
              </a:solidFill>
            </a:endParaRPr>
          </a:p>
        </p:txBody>
      </p:sp>
      <p:sp>
        <p:nvSpPr>
          <p:cNvPr id="8" name="Rectangle 16"/>
          <p:cNvSpPr>
            <a:spLocks noChangeArrowheads="1"/>
          </p:cNvSpPr>
          <p:nvPr/>
        </p:nvSpPr>
        <p:spPr bwMode="auto">
          <a:xfrm>
            <a:off x="4887640" y="4509120"/>
            <a:ext cx="1584176" cy="64504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lv-LV" sz="1800" dirty="0" smtClean="0">
                <a:solidFill>
                  <a:schemeClr val="bg1"/>
                </a:solidFill>
              </a:rPr>
              <a:t>Situācijas</a:t>
            </a:r>
          </a:p>
          <a:p>
            <a:pPr algn="ctr" eaLnBrk="1" hangingPunct="1">
              <a:spcBef>
                <a:spcPct val="0"/>
              </a:spcBef>
              <a:buNone/>
            </a:pPr>
            <a:r>
              <a:rPr lang="lv-LV" sz="1800" dirty="0" smtClean="0">
                <a:solidFill>
                  <a:schemeClr val="bg1"/>
                </a:solidFill>
              </a:rPr>
              <a:t>attīstība</a:t>
            </a:r>
            <a:endParaRPr lang="lv-LV" sz="1800" dirty="0">
              <a:solidFill>
                <a:schemeClr val="bg1"/>
              </a:solidFill>
            </a:endParaRPr>
          </a:p>
        </p:txBody>
      </p:sp>
    </p:spTree>
    <p:extLst>
      <p:ext uri="{BB962C8B-B14F-4D97-AF65-F5344CB8AC3E}">
        <p14:creationId xmlns:p14="http://schemas.microsoft.com/office/powerpoint/2010/main" val="337367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492" y="332656"/>
            <a:ext cx="7024744" cy="1609248"/>
          </a:xfrm>
        </p:spPr>
        <p:txBody>
          <a:bodyPr>
            <a:normAutofit/>
          </a:bodyPr>
          <a:lstStyle/>
          <a:p>
            <a:r>
              <a:rPr lang="lv-LV" dirty="0" smtClean="0"/>
              <a:t>Darba tirgus un politiskās vides uzlabošanās</a:t>
            </a:r>
            <a:endParaRPr lang="lv-LV"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276872"/>
            <a:ext cx="676139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55776" y="5836622"/>
            <a:ext cx="1351652" cy="276999"/>
          </a:xfrm>
          <a:prstGeom prst="rect">
            <a:avLst/>
          </a:prstGeom>
          <a:noFill/>
        </p:spPr>
        <p:txBody>
          <a:bodyPr wrap="none" rtlCol="0">
            <a:spAutoFit/>
          </a:bodyPr>
          <a:lstStyle/>
          <a:p>
            <a:r>
              <a:rPr lang="lv-LV" sz="1200" dirty="0" smtClean="0"/>
              <a:t>Skalā no 1 līdz 7</a:t>
            </a:r>
            <a:endParaRPr lang="lv-LV" sz="1200" dirty="0"/>
          </a:p>
        </p:txBody>
      </p:sp>
      <p:sp>
        <p:nvSpPr>
          <p:cNvPr id="5" name="TextBox 4"/>
          <p:cNvSpPr txBox="1"/>
          <p:nvPr/>
        </p:nvSpPr>
        <p:spPr>
          <a:xfrm>
            <a:off x="6228184" y="5841427"/>
            <a:ext cx="1436612" cy="276999"/>
          </a:xfrm>
          <a:prstGeom prst="rect">
            <a:avLst/>
          </a:prstGeom>
          <a:noFill/>
        </p:spPr>
        <p:txBody>
          <a:bodyPr wrap="none" rtlCol="0">
            <a:spAutoFit/>
          </a:bodyPr>
          <a:lstStyle/>
          <a:p>
            <a:r>
              <a:rPr lang="lv-LV" sz="1200" dirty="0" smtClean="0"/>
              <a:t>Skalā no 1 līdz 10</a:t>
            </a:r>
            <a:endParaRPr lang="lv-LV" sz="1200" dirty="0"/>
          </a:p>
        </p:txBody>
      </p:sp>
      <p:cxnSp>
        <p:nvCxnSpPr>
          <p:cNvPr id="6" name="Straight Connector 5"/>
          <p:cNvCxnSpPr/>
          <p:nvPr/>
        </p:nvCxnSpPr>
        <p:spPr>
          <a:xfrm>
            <a:off x="1115616" y="5804356"/>
            <a:ext cx="5256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372200" y="5589240"/>
            <a:ext cx="0" cy="215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5616" y="5589240"/>
            <a:ext cx="0" cy="215116"/>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732472" y="4616804"/>
            <a:ext cx="2855751" cy="972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198730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15616" y="19596"/>
            <a:ext cx="7024744" cy="1609248"/>
          </a:xfrm>
          <a:solidFill>
            <a:schemeClr val="bg1"/>
          </a:solidFill>
        </p:spPr>
        <p:txBody>
          <a:bodyPr>
            <a:normAutofit/>
          </a:bodyPr>
          <a:lstStyle/>
          <a:p>
            <a:r>
              <a:rPr lang="lv-LV" dirty="0" smtClean="0"/>
              <a:t>Uzticēšanās valdībai</a:t>
            </a:r>
            <a:endParaRPr lang="lv-LV"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0572" y="1124744"/>
            <a:ext cx="7813875" cy="448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31640" y="5607730"/>
            <a:ext cx="6480720" cy="646331"/>
          </a:xfrm>
          <a:prstGeom prst="rect">
            <a:avLst/>
          </a:prstGeom>
        </p:spPr>
        <p:txBody>
          <a:bodyPr wrap="square">
            <a:spAutoFit/>
          </a:bodyPr>
          <a:lstStyle/>
          <a:p>
            <a:r>
              <a:rPr lang="lv-LV" b="0" dirty="0"/>
              <a:t>Galvenais iemesls - gandrīz visi (91%) ir pilnībā vai drīzāk neapmierināti ar Latvijas valdības darbu.</a:t>
            </a:r>
          </a:p>
        </p:txBody>
      </p:sp>
      <p:sp>
        <p:nvSpPr>
          <p:cNvPr id="5" name="Oval 4"/>
          <p:cNvSpPr/>
          <p:nvPr/>
        </p:nvSpPr>
        <p:spPr>
          <a:xfrm>
            <a:off x="7812361" y="2636912"/>
            <a:ext cx="617686" cy="34563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775618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435280" cy="1445096"/>
          </a:xfrm>
        </p:spPr>
        <p:txBody>
          <a:bodyPr>
            <a:normAutofit/>
          </a:bodyPr>
          <a:lstStyle/>
          <a:p>
            <a:r>
              <a:rPr lang="lv-LV" dirty="0" smtClean="0"/>
              <a:t>Institūciju darba kvalitāte, pārliecība par valsts pozitīvu virzību</a:t>
            </a:r>
            <a:endParaRPr lang="lv-LV" dirty="0"/>
          </a:p>
        </p:txBody>
      </p:sp>
      <p:sp>
        <p:nvSpPr>
          <p:cNvPr id="3" name="Content Placeholder 2"/>
          <p:cNvSpPr>
            <a:spLocks noGrp="1"/>
          </p:cNvSpPr>
          <p:nvPr>
            <p:ph idx="1"/>
          </p:nvPr>
        </p:nvSpPr>
        <p:spPr>
          <a:xfrm>
            <a:off x="457200" y="2492896"/>
            <a:ext cx="8229600" cy="4081640"/>
          </a:xfrm>
        </p:spPr>
        <p:txBody>
          <a:bodyPr>
            <a:normAutofit/>
          </a:bodyPr>
          <a:lstStyle/>
          <a:p>
            <a:pPr lvl="1"/>
            <a:r>
              <a:rPr lang="lv-LV" sz="2400" dirty="0" smtClean="0">
                <a:solidFill>
                  <a:schemeClr val="tx1"/>
                </a:solidFill>
              </a:rPr>
              <a:t>Tie, kuri ir optimistiskāk </a:t>
            </a:r>
            <a:r>
              <a:rPr lang="lv-LV" sz="2400" dirty="0">
                <a:solidFill>
                  <a:schemeClr val="tx1"/>
                </a:solidFill>
              </a:rPr>
              <a:t>noskaņoti par </a:t>
            </a:r>
            <a:r>
              <a:rPr lang="lv-LV" sz="2400" b="1" dirty="0">
                <a:solidFill>
                  <a:schemeClr val="tx1"/>
                </a:solidFill>
              </a:rPr>
              <a:t>Latvijas ekonomikas stāvokli un tās attīstību, </a:t>
            </a:r>
            <a:r>
              <a:rPr lang="lv-LV" sz="2400" dirty="0">
                <a:solidFill>
                  <a:schemeClr val="tx1"/>
                </a:solidFill>
              </a:rPr>
              <a:t>vairāk </a:t>
            </a:r>
            <a:r>
              <a:rPr lang="lv-LV" sz="2400" b="1" dirty="0">
                <a:solidFill>
                  <a:schemeClr val="tx1"/>
                </a:solidFill>
              </a:rPr>
              <a:t>uzticības Latvijas politiskajām </a:t>
            </a:r>
            <a:r>
              <a:rPr lang="lv-LV" sz="2400" b="1" dirty="0" smtClean="0">
                <a:solidFill>
                  <a:schemeClr val="tx1"/>
                </a:solidFill>
              </a:rPr>
              <a:t>institūcijām, </a:t>
            </a:r>
            <a:r>
              <a:rPr lang="lv-LV" sz="2400" dirty="0" smtClean="0">
                <a:solidFill>
                  <a:schemeClr val="tx1"/>
                </a:solidFill>
              </a:rPr>
              <a:t>drīzāk atriezīsies</a:t>
            </a:r>
            <a:r>
              <a:rPr lang="lv-LV" sz="2400" b="1" dirty="0" smtClean="0">
                <a:solidFill>
                  <a:schemeClr val="tx1"/>
                </a:solidFill>
              </a:rPr>
              <a:t>!</a:t>
            </a:r>
            <a:endParaRPr lang="lv-LV" sz="2400" b="1" dirty="0">
              <a:solidFill>
                <a:schemeClr val="tx1"/>
              </a:solidFill>
            </a:endParaRPr>
          </a:p>
          <a:p>
            <a:endParaRPr lang="lv-LV" sz="2400" dirty="0"/>
          </a:p>
        </p:txBody>
      </p:sp>
    </p:spTree>
    <p:extLst>
      <p:ext uri="{BB962C8B-B14F-4D97-AF65-F5344CB8AC3E}">
        <p14:creationId xmlns:p14="http://schemas.microsoft.com/office/powerpoint/2010/main" val="4223173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Jārisina konkrētu jomu problēmas!</a:t>
            </a:r>
            <a:endParaRPr lang="lv-LV" dirty="0"/>
          </a:p>
        </p:txBody>
      </p:sp>
      <p:sp>
        <p:nvSpPr>
          <p:cNvPr id="3" name="Content Placeholder 2"/>
          <p:cNvSpPr>
            <a:spLocks noGrp="1"/>
          </p:cNvSpPr>
          <p:nvPr>
            <p:ph idx="1"/>
          </p:nvPr>
        </p:nvSpPr>
        <p:spPr/>
        <p:txBody>
          <a:bodyPr>
            <a:noAutofit/>
          </a:bodyPr>
          <a:lstStyle/>
          <a:p>
            <a:pPr lvl="1">
              <a:defRPr/>
            </a:pPr>
            <a:r>
              <a:rPr lang="lv-LV" sz="2400" dirty="0">
                <a:solidFill>
                  <a:schemeClr val="tx1"/>
                </a:solidFill>
              </a:rPr>
              <a:t>Neplāno atgriezties – </a:t>
            </a:r>
            <a:r>
              <a:rPr lang="lv-LV" sz="2400" b="1" dirty="0">
                <a:solidFill>
                  <a:schemeClr val="tx1"/>
                </a:solidFill>
              </a:rPr>
              <a:t>veselības aprūpes </a:t>
            </a:r>
            <a:r>
              <a:rPr lang="lv-LV" sz="2400" dirty="0">
                <a:solidFill>
                  <a:schemeClr val="tx1"/>
                </a:solidFill>
              </a:rPr>
              <a:t>un sociālās labklājības jomā strādājošie</a:t>
            </a:r>
            <a:r>
              <a:rPr lang="lv-LV" sz="2400" dirty="0" smtClean="0">
                <a:solidFill>
                  <a:schemeClr val="tx1"/>
                </a:solidFill>
              </a:rPr>
              <a:t>.</a:t>
            </a:r>
          </a:p>
          <a:p>
            <a:pPr lvl="1">
              <a:defRPr/>
            </a:pPr>
            <a:endParaRPr lang="lv-LV" sz="2400" dirty="0" smtClean="0"/>
          </a:p>
          <a:p>
            <a:pPr lvl="1">
              <a:defRPr/>
            </a:pPr>
            <a:endParaRPr lang="lv-LV" sz="2400" dirty="0"/>
          </a:p>
        </p:txBody>
      </p:sp>
    </p:spTree>
    <p:extLst>
      <p:ext uri="{BB962C8B-B14F-4D97-AF65-F5344CB8AC3E}">
        <p14:creationId xmlns:p14="http://schemas.microsoft.com/office/powerpoint/2010/main" val="3598772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Jāpalīdz Latvijā iekļauties remigranta ģimenei un bērniem</a:t>
            </a:r>
            <a:endParaRPr lang="lv-LV" dirty="0"/>
          </a:p>
        </p:txBody>
      </p:sp>
      <p:sp>
        <p:nvSpPr>
          <p:cNvPr id="3" name="Content Placeholder 2"/>
          <p:cNvSpPr>
            <a:spLocks noGrp="1"/>
          </p:cNvSpPr>
          <p:nvPr>
            <p:ph idx="1"/>
          </p:nvPr>
        </p:nvSpPr>
        <p:spPr>
          <a:xfrm>
            <a:off x="457200" y="2492896"/>
            <a:ext cx="8229600" cy="4081640"/>
          </a:xfrm>
        </p:spPr>
        <p:txBody>
          <a:bodyPr/>
          <a:lstStyle/>
          <a:p>
            <a:endParaRPr lang="lv-LV" sz="2400" dirty="0"/>
          </a:p>
          <a:p>
            <a:pPr lvl="1" indent="-342900"/>
            <a:r>
              <a:rPr lang="lv-LV" sz="2400" b="1" dirty="0" smtClean="0">
                <a:solidFill>
                  <a:schemeClr val="tx1"/>
                </a:solidFill>
              </a:rPr>
              <a:t>sociālā </a:t>
            </a:r>
            <a:r>
              <a:rPr lang="lv-LV" sz="2400" b="1" dirty="0">
                <a:solidFill>
                  <a:schemeClr val="tx1"/>
                </a:solidFill>
              </a:rPr>
              <a:t>palīdzība </a:t>
            </a:r>
            <a:r>
              <a:rPr lang="lv-LV" sz="2400" dirty="0">
                <a:solidFill>
                  <a:schemeClr val="tx1"/>
                </a:solidFill>
              </a:rPr>
              <a:t>bērnu vajadzību nodrošināšanai (bērnu pabalsti);</a:t>
            </a:r>
          </a:p>
          <a:p>
            <a:pPr lvl="1" indent="-342900"/>
            <a:r>
              <a:rPr lang="lv-LV" sz="2400" dirty="0">
                <a:solidFill>
                  <a:schemeClr val="tx1"/>
                </a:solidFill>
              </a:rPr>
              <a:t>atbalsts </a:t>
            </a:r>
            <a:r>
              <a:rPr lang="lv-LV" sz="2400" b="1" dirty="0">
                <a:solidFill>
                  <a:schemeClr val="tx1"/>
                </a:solidFill>
              </a:rPr>
              <a:t>skolēniem</a:t>
            </a:r>
            <a:r>
              <a:rPr lang="lv-LV" sz="2400" dirty="0">
                <a:solidFill>
                  <a:schemeClr val="tx1"/>
                </a:solidFill>
              </a:rPr>
              <a:t>, iekļaujoties Latvijas izglītības sistēmā.</a:t>
            </a:r>
          </a:p>
          <a:p>
            <a:pPr lvl="1" indent="-342900"/>
            <a:r>
              <a:rPr lang="lv-LV" sz="2400" dirty="0" smtClean="0">
                <a:solidFill>
                  <a:schemeClr val="tx1"/>
                </a:solidFill>
              </a:rPr>
              <a:t>vietas </a:t>
            </a:r>
            <a:r>
              <a:rPr lang="lv-LV" sz="2400" dirty="0">
                <a:solidFill>
                  <a:schemeClr val="tx1"/>
                </a:solidFill>
              </a:rPr>
              <a:t>nodrošināšana bērnam </a:t>
            </a:r>
            <a:r>
              <a:rPr lang="lv-LV" sz="2400" b="1" dirty="0">
                <a:solidFill>
                  <a:schemeClr val="tx1"/>
                </a:solidFill>
              </a:rPr>
              <a:t>bērnu dārzā</a:t>
            </a:r>
            <a:r>
              <a:rPr lang="lv-LV" sz="2400" dirty="0" smtClean="0">
                <a:solidFill>
                  <a:schemeClr val="tx1"/>
                </a:solidFill>
              </a:rPr>
              <a:t>.</a:t>
            </a:r>
          </a:p>
          <a:p>
            <a:pPr lvl="1" indent="-342900"/>
            <a:r>
              <a:rPr lang="lv-LV" sz="2400" dirty="0">
                <a:solidFill>
                  <a:schemeClr val="tx1"/>
                </a:solidFill>
              </a:rPr>
              <a:t>jautājums par iespējām </a:t>
            </a:r>
            <a:r>
              <a:rPr lang="lv-LV" sz="2400" b="1" dirty="0">
                <a:solidFill>
                  <a:schemeClr val="tx1"/>
                </a:solidFill>
              </a:rPr>
              <a:t>integrēties Latvijas darba tirgū remigranta dzīvesbiedram (</a:t>
            </a:r>
            <a:r>
              <a:rPr lang="lv-LV" sz="2400" dirty="0">
                <a:solidFill>
                  <a:schemeClr val="tx1"/>
                </a:solidFill>
              </a:rPr>
              <a:t>neplāno atriezties tie, kuriem dzīvesbiedrs</a:t>
            </a:r>
            <a:r>
              <a:rPr lang="lv-LV" sz="2400" b="1" dirty="0">
                <a:solidFill>
                  <a:schemeClr val="tx1"/>
                </a:solidFill>
              </a:rPr>
              <a:t> </a:t>
            </a:r>
            <a:r>
              <a:rPr lang="lv-LV" sz="2400" dirty="0">
                <a:solidFill>
                  <a:schemeClr val="tx1"/>
                </a:solidFill>
              </a:rPr>
              <a:t>nav no Latvijas)</a:t>
            </a:r>
            <a:endParaRPr lang="lv-LV" sz="2400" b="1" dirty="0">
              <a:solidFill>
                <a:schemeClr val="tx1"/>
              </a:solidFill>
            </a:endParaRPr>
          </a:p>
          <a:p>
            <a:pPr lvl="1" indent="-342900"/>
            <a:endParaRPr lang="lv-LV" sz="2400" dirty="0">
              <a:solidFill>
                <a:schemeClr val="tx1"/>
              </a:solidFill>
            </a:endParaRPr>
          </a:p>
          <a:p>
            <a:pPr marL="365760" lvl="1" indent="0">
              <a:buNone/>
              <a:defRPr/>
            </a:pPr>
            <a:endParaRPr lang="lv-LV" sz="2400" b="1" dirty="0">
              <a:solidFill>
                <a:schemeClr val="tx1"/>
              </a:solidFill>
            </a:endParaRPr>
          </a:p>
          <a:p>
            <a:endParaRPr lang="lv-LV" dirty="0"/>
          </a:p>
        </p:txBody>
      </p:sp>
    </p:spTree>
    <p:extLst>
      <p:ext uri="{BB962C8B-B14F-4D97-AF65-F5344CB8AC3E}">
        <p14:creationId xmlns:p14="http://schemas.microsoft.com/office/powerpoint/2010/main" val="49410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Metodoloģija</a:t>
            </a:r>
            <a:endParaRPr lang="lv-LV" dirty="0"/>
          </a:p>
        </p:txBody>
      </p:sp>
      <p:sp>
        <p:nvSpPr>
          <p:cNvPr id="3" name="Content Placeholder 2"/>
          <p:cNvSpPr>
            <a:spLocks noGrp="1"/>
          </p:cNvSpPr>
          <p:nvPr>
            <p:ph idx="1"/>
          </p:nvPr>
        </p:nvSpPr>
        <p:spPr>
          <a:xfrm>
            <a:off x="457200" y="2249424"/>
            <a:ext cx="8229600" cy="4491944"/>
          </a:xfrm>
        </p:spPr>
        <p:txBody>
          <a:bodyPr/>
          <a:lstStyle/>
          <a:p>
            <a:pPr marL="342900" indent="-342900" algn="just" eaLnBrk="0" hangingPunct="0">
              <a:spcBef>
                <a:spcPct val="20000"/>
              </a:spcBef>
              <a:buFont typeface="Arial" pitchFamily="34" charset="0"/>
              <a:buChar char="•"/>
              <a:defRPr/>
            </a:pPr>
            <a:r>
              <a:rPr lang="lv-LV" sz="2400" b="1" dirty="0" smtClean="0"/>
              <a:t>Aptauja</a:t>
            </a:r>
            <a:r>
              <a:rPr lang="lv-LV" sz="2400" dirty="0"/>
              <a:t>: 14 068</a:t>
            </a:r>
            <a:r>
              <a:rPr lang="pl-PL" sz="2400" dirty="0"/>
              <a:t> </a:t>
            </a:r>
            <a:r>
              <a:rPr lang="lv-LV" sz="2400" dirty="0"/>
              <a:t>Latvijas emigrantu 15+ aptauja no 118 valstīm. </a:t>
            </a:r>
          </a:p>
          <a:p>
            <a:pPr marL="800100" lvl="1" indent="-342900" algn="just" eaLnBrk="0" hangingPunct="0">
              <a:spcBef>
                <a:spcPct val="20000"/>
              </a:spcBef>
              <a:buFont typeface="Arial" pitchFamily="34" charset="0"/>
              <a:buChar char="•"/>
              <a:defRPr/>
            </a:pPr>
            <a:r>
              <a:rPr lang="lv-LV" sz="1600" dirty="0"/>
              <a:t>Aptaujas metode: internetaptauja. </a:t>
            </a:r>
          </a:p>
          <a:p>
            <a:pPr marL="800100" lvl="1" indent="-342900" algn="just" eaLnBrk="0" hangingPunct="0">
              <a:spcBef>
                <a:spcPct val="20000"/>
              </a:spcBef>
              <a:buFont typeface="Arial" pitchFamily="34" charset="0"/>
              <a:buChar char="•"/>
              <a:defRPr/>
            </a:pPr>
            <a:r>
              <a:rPr lang="lv-LV" sz="1600" dirty="0"/>
              <a:t>Aptaujas laiks: 2014. gada 4. augusts – 30. oktobris</a:t>
            </a:r>
          </a:p>
          <a:p>
            <a:pPr marL="800100" lvl="1" indent="-342900" algn="just" eaLnBrk="0" hangingPunct="0">
              <a:spcBef>
                <a:spcPct val="20000"/>
              </a:spcBef>
              <a:buFont typeface="Arial" pitchFamily="34" charset="0"/>
              <a:buChar char="•"/>
              <a:defRPr/>
            </a:pPr>
            <a:r>
              <a:rPr lang="lv-LV" sz="1600" dirty="0"/>
              <a:t>Turpmākā analīzē izmantoti statistiski svērti dati, lai korekti atspoguļotu visu vecuma/dzimuma/tautību/izglītības/valstu/emigrācijas viļņu viedokli.</a:t>
            </a:r>
          </a:p>
          <a:p>
            <a:pPr marL="342900" indent="-342900" algn="just" eaLnBrk="0" hangingPunct="0">
              <a:spcBef>
                <a:spcPct val="20000"/>
              </a:spcBef>
              <a:buFont typeface="Arial" pitchFamily="34" charset="0"/>
              <a:buChar char="•"/>
              <a:defRPr/>
            </a:pPr>
            <a:r>
              <a:rPr lang="lv-LV" sz="2400" b="1" dirty="0"/>
              <a:t>Padziļinātas intervijas u.c. metodes: </a:t>
            </a:r>
          </a:p>
          <a:p>
            <a:pPr marL="800100" lvl="1" indent="-342900" algn="just" eaLnBrk="0" hangingPunct="0">
              <a:spcBef>
                <a:spcPct val="20000"/>
              </a:spcBef>
              <a:buFont typeface="Arial" pitchFamily="34" charset="0"/>
              <a:buChar char="•"/>
              <a:defRPr/>
            </a:pPr>
            <a:r>
              <a:rPr lang="lv-LV" sz="1600" dirty="0"/>
              <a:t>159 intervijas ar latviešiem un Latvijas valstspiederīgajiem ārpus Latvijas, kuri aizbrauca no Latvijas pēc 1991. gada (AVS, Zviedrija, Norvēģija, Lielbritānija, Vācija)</a:t>
            </a:r>
          </a:p>
          <a:p>
            <a:pPr marL="800100" lvl="1" indent="-342900" algn="just" eaLnBrk="0" hangingPunct="0">
              <a:spcBef>
                <a:spcPct val="20000"/>
              </a:spcBef>
              <a:buFont typeface="Arial" pitchFamily="34" charset="0"/>
              <a:buChar char="•"/>
              <a:defRPr/>
            </a:pPr>
            <a:r>
              <a:rPr lang="lv-LV" sz="1600" dirty="0"/>
              <a:t>18 padziļinātās daļēji strukturētās intervijas ar tiem, kuri un atgriezušies. </a:t>
            </a:r>
          </a:p>
          <a:p>
            <a:pPr marL="800100" lvl="1" indent="-342900" algn="just" eaLnBrk="0" hangingPunct="0">
              <a:spcBef>
                <a:spcPct val="20000"/>
              </a:spcBef>
              <a:buFont typeface="Arial" pitchFamily="34" charset="0"/>
              <a:buChar char="•"/>
              <a:defRPr/>
            </a:pPr>
            <a:r>
              <a:rPr lang="lv-LV" sz="1600" dirty="0"/>
              <a:t>16 intervijas ar diasporas un remigrācijas politikas ekspertiem </a:t>
            </a:r>
          </a:p>
          <a:p>
            <a:pPr marL="800100" lvl="1" indent="-342900" algn="just" eaLnBrk="0" hangingPunct="0">
              <a:spcBef>
                <a:spcPct val="20000"/>
              </a:spcBef>
              <a:buFont typeface="Arial" pitchFamily="34" charset="0"/>
              <a:buChar char="•"/>
              <a:defRPr/>
            </a:pPr>
            <a:r>
              <a:rPr lang="lv-LV" sz="1600" kern="0" dirty="0"/>
              <a:t>Intervijas ir veiktas laikā no 2014.gada februārim līdz novembrim</a:t>
            </a:r>
          </a:p>
          <a:p>
            <a:r>
              <a:rPr lang="lv-LV" b="1" kern="0" dirty="0"/>
              <a:t>Politikas dokumentu analīze</a:t>
            </a:r>
            <a:r>
              <a:rPr lang="lv-LV" sz="2000" kern="0" dirty="0"/>
              <a:t> 2008.-2014.</a:t>
            </a:r>
          </a:p>
          <a:p>
            <a:endParaRPr lang="lv-LV" dirty="0"/>
          </a:p>
        </p:txBody>
      </p:sp>
    </p:spTree>
    <p:extLst>
      <p:ext uri="{BB962C8B-B14F-4D97-AF65-F5344CB8AC3E}">
        <p14:creationId xmlns:p14="http://schemas.microsoft.com/office/powerpoint/2010/main" val="128864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375904" cy="792088"/>
          </a:xfrm>
        </p:spPr>
        <p:txBody>
          <a:bodyPr>
            <a:normAutofit/>
          </a:bodyPr>
          <a:lstStyle/>
          <a:p>
            <a:pPr fontAlgn="auto">
              <a:spcAft>
                <a:spcPts val="0"/>
              </a:spcAft>
              <a:defRPr/>
            </a:pPr>
            <a:r>
              <a:rPr lang="lv-LV" dirty="0" smtClean="0"/>
              <a:t>Palīdzība darba atrašanā </a:t>
            </a:r>
            <a:r>
              <a:rPr lang="lv-LV" dirty="0"/>
              <a:t>L</a:t>
            </a:r>
            <a:r>
              <a:rPr lang="lv-LV" dirty="0" smtClean="0"/>
              <a:t>atvijā</a:t>
            </a:r>
            <a:endParaRPr lang="lv-LV" dirty="0"/>
          </a:p>
        </p:txBody>
      </p:sp>
      <p:sp>
        <p:nvSpPr>
          <p:cNvPr id="3" name="Content Placeholder 2"/>
          <p:cNvSpPr>
            <a:spLocks noGrp="1"/>
          </p:cNvSpPr>
          <p:nvPr>
            <p:ph idx="1"/>
          </p:nvPr>
        </p:nvSpPr>
        <p:spPr>
          <a:xfrm>
            <a:off x="683568" y="1772816"/>
            <a:ext cx="7704856" cy="4680520"/>
          </a:xfrm>
        </p:spPr>
        <p:txBody>
          <a:bodyPr rtlCol="0">
            <a:noAutofit/>
          </a:bodyPr>
          <a:lstStyle/>
          <a:p>
            <a:pPr marL="182880" indent="-182880">
              <a:buFont typeface="Arial" pitchFamily="34" charset="0"/>
              <a:buChar char="•"/>
              <a:defRPr/>
            </a:pPr>
            <a:r>
              <a:rPr lang="lv-LV" sz="2400" b="1" dirty="0"/>
              <a:t>Kontaktiem ir ļoti liela nozīme, </a:t>
            </a:r>
            <a:r>
              <a:rPr lang="lv-LV" sz="2400" dirty="0"/>
              <a:t>tādējādi pozīcija darba tirgū vājinās, ja kontakti ir pazaudēti </a:t>
            </a:r>
          </a:p>
          <a:p>
            <a:pPr marL="182880" indent="-182880" fontAlgn="auto">
              <a:spcAft>
                <a:spcPts val="0"/>
              </a:spcAft>
              <a:buFont typeface="Arial" pitchFamily="34" charset="0"/>
              <a:buChar char="•"/>
              <a:defRPr/>
            </a:pPr>
            <a:r>
              <a:rPr lang="lv-LV" sz="2400" dirty="0" smtClean="0"/>
              <a:t>No tiem, kuri </a:t>
            </a:r>
            <a:r>
              <a:rPr lang="lv-LV" sz="2400" u="sng" dirty="0" smtClean="0"/>
              <a:t>emigrēja 2000.g. vai vēlāk</a:t>
            </a:r>
            <a:r>
              <a:rPr lang="lv-LV" sz="2400" dirty="0" smtClean="0"/>
              <a:t>, </a:t>
            </a:r>
          </a:p>
          <a:p>
            <a:pPr lvl="2" indent="-182880">
              <a:buFont typeface="Arial" pitchFamily="34" charset="0"/>
              <a:buChar char="•"/>
              <a:defRPr/>
            </a:pPr>
            <a:r>
              <a:rPr lang="lv-LV" dirty="0" smtClean="0">
                <a:solidFill>
                  <a:schemeClr val="tx1"/>
                </a:solidFill>
              </a:rPr>
              <a:t>Aptuveni puse (53%) domā, ka iespējas atrast viņu </a:t>
            </a:r>
            <a:r>
              <a:rPr lang="lv-LV" b="1" dirty="0" smtClean="0">
                <a:solidFill>
                  <a:schemeClr val="tx1"/>
                </a:solidFill>
              </a:rPr>
              <a:t>kvalifikācijai </a:t>
            </a:r>
            <a:r>
              <a:rPr lang="lv-LV" b="1" dirty="0">
                <a:solidFill>
                  <a:schemeClr val="tx1"/>
                </a:solidFill>
              </a:rPr>
              <a:t>un prasmēm </a:t>
            </a:r>
            <a:r>
              <a:rPr lang="lv-LV" dirty="0">
                <a:solidFill>
                  <a:schemeClr val="tx1"/>
                </a:solidFill>
              </a:rPr>
              <a:t>atbilstošu </a:t>
            </a:r>
            <a:r>
              <a:rPr lang="lv-LV" dirty="0" smtClean="0">
                <a:solidFill>
                  <a:schemeClr val="tx1"/>
                </a:solidFill>
              </a:rPr>
              <a:t>darbu Latvijā ir drīzāk vai ļoti sliktas;</a:t>
            </a:r>
          </a:p>
          <a:p>
            <a:pPr lvl="2" indent="-182880">
              <a:buFont typeface="Arial" pitchFamily="34" charset="0"/>
              <a:buChar char="•"/>
              <a:defRPr/>
            </a:pPr>
            <a:r>
              <a:rPr lang="lv-LV" dirty="0" smtClean="0">
                <a:solidFill>
                  <a:schemeClr val="tx1"/>
                </a:solidFill>
              </a:rPr>
              <a:t>85% domā, ka iespējas atrast darbu ar viņus </a:t>
            </a:r>
            <a:r>
              <a:rPr lang="lv-LV" b="1" dirty="0" smtClean="0">
                <a:solidFill>
                  <a:schemeClr val="tx1"/>
                </a:solidFill>
              </a:rPr>
              <a:t>apmierinošu atalgojumu </a:t>
            </a:r>
            <a:r>
              <a:rPr lang="lv-LV" dirty="0" smtClean="0">
                <a:solidFill>
                  <a:schemeClr val="tx1"/>
                </a:solidFill>
              </a:rPr>
              <a:t>Latvijā ir sliktas.</a:t>
            </a:r>
          </a:p>
          <a:p>
            <a:pPr marL="342900" indent="-342900">
              <a:defRPr/>
            </a:pPr>
            <a:r>
              <a:rPr lang="lv-LV" sz="2400" dirty="0" smtClean="0"/>
              <a:t>Ne vienmēr zina, kur </a:t>
            </a:r>
            <a:r>
              <a:rPr lang="lv-LV" sz="2400" dirty="0" smtClean="0"/>
              <a:t>meklēt!</a:t>
            </a:r>
            <a:endParaRPr lang="lv-LV" sz="2400" dirty="0" smtClean="0"/>
          </a:p>
        </p:txBody>
      </p:sp>
    </p:spTree>
    <p:extLst>
      <p:ext uri="{BB962C8B-B14F-4D97-AF65-F5344CB8AC3E}">
        <p14:creationId xmlns:p14="http://schemas.microsoft.com/office/powerpoint/2010/main" val="15390252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43490" y="548680"/>
            <a:ext cx="7024744" cy="1321216"/>
          </a:xfrm>
        </p:spPr>
        <p:txBody>
          <a:bodyPr>
            <a:normAutofit/>
          </a:bodyPr>
          <a:lstStyle/>
          <a:p>
            <a:r>
              <a:rPr lang="lv-LV" dirty="0" smtClean="0"/>
              <a:t>Valodas un piesaistes Latvijai saglabāšana</a:t>
            </a:r>
            <a:endParaRPr lang="lv-LV" dirty="0"/>
          </a:p>
        </p:txBody>
      </p:sp>
      <p:sp>
        <p:nvSpPr>
          <p:cNvPr id="3" name="Content Placeholder 2"/>
          <p:cNvSpPr>
            <a:spLocks noGrp="1"/>
          </p:cNvSpPr>
          <p:nvPr>
            <p:ph idx="1"/>
          </p:nvPr>
        </p:nvSpPr>
        <p:spPr>
          <a:xfrm>
            <a:off x="755576" y="2132856"/>
            <a:ext cx="7920880" cy="4176464"/>
          </a:xfrm>
        </p:spPr>
        <p:txBody>
          <a:bodyPr>
            <a:normAutofit fontScale="92500" lnSpcReduction="20000"/>
          </a:bodyPr>
          <a:lstStyle/>
          <a:p>
            <a:pPr marL="457200" indent="-457200"/>
            <a:r>
              <a:rPr lang="lv-LV" b="1" dirty="0" smtClean="0"/>
              <a:t>Atgriezties </a:t>
            </a:r>
            <a:r>
              <a:rPr lang="lv-LV" b="1" dirty="0" smtClean="0"/>
              <a:t>biežāk plāno, kuriem ir ciešas </a:t>
            </a:r>
            <a:r>
              <a:rPr lang="lv-LV" b="1" dirty="0"/>
              <a:t>saites ar Latviju </a:t>
            </a:r>
            <a:r>
              <a:rPr lang="lv-LV" dirty="0"/>
              <a:t>– emocionālās (draugi un ģimene) un fiziskās (māja, dzīvoklis, utml</a:t>
            </a:r>
            <a:r>
              <a:rPr lang="lv-LV" dirty="0" smtClean="0"/>
              <a:t>.), kuri jūtas piesaistīti Latvijai, ir Latvijas pilsonība un labi pārvalda </a:t>
            </a:r>
            <a:r>
              <a:rPr lang="lv-LV" dirty="0" smtClean="0"/>
              <a:t>valodu.</a:t>
            </a:r>
            <a:endParaRPr lang="lv-LV" dirty="0" smtClean="0"/>
          </a:p>
          <a:p>
            <a:pPr marL="457200" indent="-457200"/>
            <a:endParaRPr lang="lv-LV" b="1" dirty="0" smtClean="0"/>
          </a:p>
          <a:p>
            <a:pPr marL="457200" indent="-457200"/>
            <a:r>
              <a:rPr lang="lv-LV" dirty="0"/>
              <a:t>Lielākā daļa aizbraukušo joprojām jūtas piederīgi savai valstij un tautai, taču </a:t>
            </a:r>
            <a:r>
              <a:rPr lang="lv-LV" b="1" dirty="0"/>
              <a:t>ļoti strauji asimilējas bērni</a:t>
            </a:r>
          </a:p>
          <a:p>
            <a:pPr marL="457200" indent="-457200"/>
            <a:r>
              <a:rPr lang="lv-LV" dirty="0"/>
              <a:t>Ļoti izplatītas </a:t>
            </a:r>
            <a:r>
              <a:rPr lang="lv-LV" b="1" dirty="0"/>
              <a:t>jauktās </a:t>
            </a:r>
            <a:r>
              <a:rPr lang="lv-LV" b="1" dirty="0" smtClean="0"/>
              <a:t>laulības</a:t>
            </a:r>
          </a:p>
          <a:p>
            <a:pPr marL="457200" indent="-457200"/>
            <a:endParaRPr lang="lv-LV" b="1" dirty="0"/>
          </a:p>
          <a:p>
            <a:pPr marL="457200" indent="-457200"/>
            <a:r>
              <a:rPr lang="lv-LV" b="1" dirty="0" smtClean="0"/>
              <a:t>Svarīgi </a:t>
            </a:r>
            <a:r>
              <a:rPr lang="lv-LV" b="1" dirty="0"/>
              <a:t>rūpēties par </a:t>
            </a:r>
            <a:r>
              <a:rPr lang="lv-LV" b="1" dirty="0" smtClean="0"/>
              <a:t>identitātes, valodas </a:t>
            </a:r>
            <a:r>
              <a:rPr lang="lv-LV" b="1" dirty="0"/>
              <a:t>un piederības </a:t>
            </a:r>
            <a:r>
              <a:rPr lang="lv-LV" b="1" dirty="0" smtClean="0"/>
              <a:t>sajūtas saglabāšanu diasporā!</a:t>
            </a:r>
            <a:endParaRPr lang="lv-LV" b="1" dirty="0"/>
          </a:p>
          <a:p>
            <a:pPr marL="457200" indent="-457200">
              <a:buFont typeface="+mj-lt"/>
              <a:buAutoNum type="arabicPeriod"/>
            </a:pPr>
            <a:endParaRPr lang="lv-LV" b="1" dirty="0" smtClean="0"/>
          </a:p>
          <a:p>
            <a:pPr marL="457200" indent="-457200">
              <a:buFont typeface="+mj-lt"/>
              <a:buAutoNum type="arabicPeriod"/>
            </a:pPr>
            <a:endParaRPr lang="lv-LV" b="1" dirty="0" smtClean="0"/>
          </a:p>
          <a:p>
            <a:endParaRPr lang="lv-LV" dirty="0"/>
          </a:p>
        </p:txBody>
      </p:sp>
    </p:spTree>
    <p:extLst>
      <p:ext uri="{BB962C8B-B14F-4D97-AF65-F5344CB8AC3E}">
        <p14:creationId xmlns:p14="http://schemas.microsoft.com/office/powerpoint/2010/main" val="24926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Izglītības modernizācija, profesionāļu piesaiste</a:t>
            </a:r>
            <a:endParaRPr lang="lv-LV" dirty="0"/>
          </a:p>
        </p:txBody>
      </p:sp>
      <p:sp>
        <p:nvSpPr>
          <p:cNvPr id="3" name="Content Placeholder 2"/>
          <p:cNvSpPr>
            <a:spLocks noGrp="1"/>
          </p:cNvSpPr>
          <p:nvPr>
            <p:ph idx="1"/>
          </p:nvPr>
        </p:nvSpPr>
        <p:spPr>
          <a:xfrm>
            <a:off x="457200" y="2492896"/>
            <a:ext cx="8229600" cy="3124399"/>
          </a:xfrm>
        </p:spPr>
        <p:txBody>
          <a:bodyPr>
            <a:normAutofit lnSpcReduction="10000"/>
          </a:bodyPr>
          <a:lstStyle/>
          <a:p>
            <a:r>
              <a:rPr lang="lv-LV" sz="2400" dirty="0"/>
              <a:t>Daļa nespēj sevi šeit realizēt profesionāli, zināšanām neatrodot pielietojumu </a:t>
            </a:r>
          </a:p>
          <a:p>
            <a:r>
              <a:rPr lang="lv-LV" sz="2400" dirty="0" smtClean="0"/>
              <a:t>Trūkst inovatīvu uzņēmumu, kritiskās masas specifisku jomu aktivitātes nodrošināšanai</a:t>
            </a:r>
          </a:p>
          <a:p>
            <a:endParaRPr lang="lv-LV" sz="2400" dirty="0"/>
          </a:p>
          <a:p>
            <a:r>
              <a:rPr lang="lv-LV" sz="2400" dirty="0"/>
              <a:t>Bažas par ārzemju </a:t>
            </a:r>
            <a:r>
              <a:rPr lang="lv-LV" sz="2400" b="1" dirty="0"/>
              <a:t>kvalifikācijas atzīšanu </a:t>
            </a:r>
            <a:r>
              <a:rPr lang="lv-LV" sz="2400" dirty="0"/>
              <a:t>– vismaz katram ceturtajam, kas to mēģinājis, bijusi problēma ar diplomu atzīšanu.</a:t>
            </a:r>
          </a:p>
          <a:p>
            <a:endParaRPr lang="lv-LV" sz="2400" dirty="0" smtClean="0"/>
          </a:p>
          <a:p>
            <a:endParaRPr lang="lv-LV" sz="2400" dirty="0"/>
          </a:p>
        </p:txBody>
      </p:sp>
    </p:spTree>
    <p:extLst>
      <p:ext uri="{BB962C8B-B14F-4D97-AF65-F5344CB8AC3E}">
        <p14:creationId xmlns:p14="http://schemas.microsoft.com/office/powerpoint/2010/main" val="30022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txBox="1">
            <a:spLocks/>
          </p:cNvSpPr>
          <p:nvPr/>
        </p:nvSpPr>
        <p:spPr bwMode="auto">
          <a:xfrm>
            <a:off x="4929188" y="6072188"/>
            <a:ext cx="4106862" cy="554037"/>
          </a:xfrm>
          <a:prstGeom prst="rect">
            <a:avLst/>
          </a:prstGeom>
          <a:noFill/>
          <a:ln w="9525">
            <a:noFill/>
            <a:miter lim="800000"/>
            <a:headEnd/>
            <a:tailEnd/>
          </a:ln>
        </p:spPr>
        <p:txBody>
          <a:bodyPr/>
          <a:lstStyle/>
          <a:p>
            <a:pPr algn="just" eaLnBrk="1" hangingPunct="1"/>
            <a:r>
              <a:rPr lang="lv-LV" sz="1000" b="1" dirty="0">
                <a:solidFill>
                  <a:srgbClr val="002060"/>
                </a:solidFill>
              </a:rPr>
              <a:t>ESF projekts "Latvijas emigrantu kopienas: nacionālā identitāte, transnacionālās attiecības un diasporas politika"</a:t>
            </a:r>
          </a:p>
          <a:p>
            <a:pPr algn="just" eaLnBrk="1" hangingPunct="1"/>
            <a:r>
              <a:rPr lang="lv-LV" sz="1000" b="1" dirty="0">
                <a:solidFill>
                  <a:srgbClr val="002060"/>
                </a:solidFill>
              </a:rPr>
              <a:t>Nr. 2013/0055/1DP/1.1.1.2.0/13/APIA/VIAA/040 </a:t>
            </a:r>
          </a:p>
        </p:txBody>
      </p:sp>
      <p:sp>
        <p:nvSpPr>
          <p:cNvPr id="7" name="Title 1"/>
          <p:cNvSpPr>
            <a:spLocks noGrp="1"/>
          </p:cNvSpPr>
          <p:nvPr>
            <p:ph type="title"/>
          </p:nvPr>
        </p:nvSpPr>
        <p:spPr>
          <a:xfrm>
            <a:off x="323528" y="620688"/>
            <a:ext cx="8496944" cy="1008112"/>
          </a:xfrm>
        </p:spPr>
        <p:txBody>
          <a:bodyPr vert="horz" lIns="91440" tIns="45720" rIns="91440" bIns="45720" rtlCol="0" anchor="ctr">
            <a:normAutofit/>
          </a:bodyPr>
          <a:lstStyle/>
          <a:p>
            <a:r>
              <a:rPr lang="lv-LV" dirty="0" smtClean="0"/>
              <a:t>Palīdzība ar mājokļa nodrošinājumu</a:t>
            </a:r>
            <a:endParaRPr lang="lv-LV" dirty="0"/>
          </a:p>
        </p:txBody>
      </p:sp>
      <p:sp>
        <p:nvSpPr>
          <p:cNvPr id="8" name="Content Placeholder 2"/>
          <p:cNvSpPr txBox="1">
            <a:spLocks/>
          </p:cNvSpPr>
          <p:nvPr/>
        </p:nvSpPr>
        <p:spPr bwMode="auto">
          <a:xfrm>
            <a:off x="4211960" y="1107836"/>
            <a:ext cx="8283575" cy="4302240"/>
          </a:xfrm>
          <a:prstGeom prst="rect">
            <a:avLst/>
          </a:prstGeom>
          <a:noFill/>
          <a:ln w="9525">
            <a:noFill/>
            <a:miter lim="800000"/>
            <a:headEnd/>
            <a:tailEnd/>
          </a:ln>
        </p:spPr>
        <p:txBody>
          <a:bodyPr/>
          <a:lstStyle/>
          <a:p>
            <a:pPr marL="342900" indent="-342900" algn="l" eaLnBrk="0" hangingPunct="0">
              <a:spcBef>
                <a:spcPct val="20000"/>
              </a:spcBef>
              <a:buFont typeface="Wingdings" pitchFamily="2" charset="2"/>
              <a:buChar char="þ"/>
              <a:defRPr/>
            </a:pPr>
            <a:endParaRPr lang="lv-LV" kern="0" dirty="0">
              <a:solidFill>
                <a:srgbClr val="000050"/>
              </a:solidFill>
              <a:latin typeface="Arial" pitchFamily="34" charset="0"/>
            </a:endParaRPr>
          </a:p>
          <a:p>
            <a:pPr marL="342900" indent="-342900" algn="l" eaLnBrk="0" hangingPunct="0">
              <a:spcBef>
                <a:spcPct val="20000"/>
              </a:spcBef>
              <a:buFont typeface="Wingdings" pitchFamily="2" charset="2"/>
              <a:buNone/>
              <a:defRPr/>
            </a:pPr>
            <a:endParaRPr lang="lv-LV" kern="0" dirty="0">
              <a:solidFill>
                <a:srgbClr val="000050"/>
              </a:solidFill>
              <a:latin typeface="Arial" pitchFamily="34" charset="0"/>
            </a:endParaRPr>
          </a:p>
        </p:txBody>
      </p:sp>
      <p:sp>
        <p:nvSpPr>
          <p:cNvPr id="5" name="Content Placeholder 2"/>
          <p:cNvSpPr txBox="1">
            <a:spLocks/>
          </p:cNvSpPr>
          <p:nvPr/>
        </p:nvSpPr>
        <p:spPr bwMode="auto">
          <a:xfrm>
            <a:off x="915492" y="2420888"/>
            <a:ext cx="7344816" cy="3651300"/>
          </a:xfrm>
          <a:prstGeom prst="rect">
            <a:avLst/>
          </a:prstGeom>
          <a:noFill/>
          <a:ln w="9525">
            <a:noFill/>
            <a:miter lim="800000"/>
            <a:headEnd/>
            <a:tailEnd/>
          </a:ln>
        </p:spPr>
        <p:txBody>
          <a:bodyPr/>
          <a:lstStyle/>
          <a:p>
            <a:pPr indent="355600">
              <a:buFont typeface="Arial" pitchFamily="34" charset="0"/>
              <a:buChar char="•"/>
            </a:pPr>
            <a:r>
              <a:rPr lang="lv-LV" sz="2400" b="0" dirty="0" smtClean="0"/>
              <a:t>Daudziem</a:t>
            </a:r>
            <a:r>
              <a:rPr lang="lv-LV" sz="2400" dirty="0" smtClean="0"/>
              <a:t> Latvijā nav </a:t>
            </a:r>
            <a:r>
              <a:rPr lang="lv-LV" sz="2400" dirty="0"/>
              <a:t>mājvietas, </a:t>
            </a:r>
            <a:r>
              <a:rPr lang="lv-LV" sz="2400" b="0" dirty="0"/>
              <a:t>uz kuru atriezties. Šobrīd aptuveni pusei ir māja vai dzīvoklis Latvijā. </a:t>
            </a:r>
            <a:endParaRPr lang="lv-LV" sz="2400" b="0" dirty="0" smtClean="0"/>
          </a:p>
          <a:p>
            <a:pPr indent="355600">
              <a:buFont typeface="Arial" pitchFamily="34" charset="0"/>
              <a:buChar char="•"/>
            </a:pPr>
            <a:r>
              <a:rPr lang="lv-LV" sz="2400" b="0" dirty="0" smtClean="0"/>
              <a:t>Tikai </a:t>
            </a:r>
            <a:r>
              <a:rPr lang="lv-LV" sz="2400" b="0" dirty="0"/>
              <a:t>dažas pašvaldības piedāvā atbalstu</a:t>
            </a:r>
            <a:r>
              <a:rPr lang="lv-LV" sz="2400" b="0" dirty="0" smtClean="0"/>
              <a:t>.</a:t>
            </a:r>
          </a:p>
          <a:p>
            <a:pPr lvl="0" indent="355600">
              <a:buFont typeface="Arial" pitchFamily="34" charset="0"/>
              <a:buChar char="•"/>
            </a:pPr>
            <a:r>
              <a:rPr lang="lv-LV" sz="2400" b="0" dirty="0" smtClean="0"/>
              <a:t>Daļa novērtētu </a:t>
            </a:r>
            <a:r>
              <a:rPr lang="lv-LV" sz="2400" dirty="0" smtClean="0"/>
              <a:t>palīdzību ar mājokļa nodrošinājumu </a:t>
            </a:r>
            <a:r>
              <a:rPr lang="lv-LV" sz="2400" b="0" dirty="0"/>
              <a:t>vismaz pirmajam laikam (pirmie mēneši līdz pusgadam</a:t>
            </a:r>
            <a:r>
              <a:rPr lang="lv-LV" sz="2400" b="0" dirty="0" smtClean="0"/>
              <a:t>);</a:t>
            </a:r>
          </a:p>
          <a:p>
            <a:pPr indent="355600"/>
            <a:endParaRPr lang="lv-LV" sz="2400" dirty="0" smtClean="0"/>
          </a:p>
          <a:p>
            <a:pPr marL="342900" indent="-342900" eaLnBrk="0" hangingPunct="0">
              <a:spcBef>
                <a:spcPct val="20000"/>
              </a:spcBef>
              <a:defRPr/>
            </a:pPr>
            <a:endParaRPr lang="lv-LV" sz="2400" kern="0" dirty="0" smtClean="0"/>
          </a:p>
          <a:p>
            <a:pPr marL="342900" indent="-342900" eaLnBrk="0" hangingPunct="0">
              <a:spcBef>
                <a:spcPct val="20000"/>
              </a:spcBef>
              <a:defRPr/>
            </a:pPr>
            <a:endParaRPr lang="lv-LV" sz="2400" kern="0" dirty="0"/>
          </a:p>
          <a:p>
            <a:pPr marL="342900" indent="-342900" eaLnBrk="0" hangingPunct="0">
              <a:spcBef>
                <a:spcPct val="20000"/>
              </a:spcBef>
              <a:defRPr/>
            </a:pPr>
            <a:endParaRPr lang="lv-LV" sz="2400" kern="0" dirty="0"/>
          </a:p>
        </p:txBody>
      </p:sp>
    </p:spTree>
    <p:extLst>
      <p:ext uri="{BB962C8B-B14F-4D97-AF65-F5344CB8AC3E}">
        <p14:creationId xmlns:p14="http://schemas.microsoft.com/office/powerpoint/2010/main" val="66934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04" y="692696"/>
            <a:ext cx="8229600" cy="1066800"/>
          </a:xfrm>
        </p:spPr>
        <p:txBody>
          <a:bodyPr>
            <a:normAutofit/>
          </a:bodyPr>
          <a:lstStyle/>
          <a:p>
            <a:pPr fontAlgn="auto">
              <a:spcAft>
                <a:spcPts val="0"/>
              </a:spcAft>
              <a:defRPr/>
            </a:pPr>
            <a:r>
              <a:rPr lang="lv-LV" dirty="0" smtClean="0"/>
              <a:t>Informācijas nodrošinājums</a:t>
            </a:r>
            <a:endParaRPr lang="lv-LV" dirty="0"/>
          </a:p>
        </p:txBody>
      </p:sp>
      <p:sp>
        <p:nvSpPr>
          <p:cNvPr id="3" name="Content Placeholder 2"/>
          <p:cNvSpPr>
            <a:spLocks noGrp="1"/>
          </p:cNvSpPr>
          <p:nvPr>
            <p:ph idx="1"/>
          </p:nvPr>
        </p:nvSpPr>
        <p:spPr>
          <a:xfrm>
            <a:off x="251520" y="1844824"/>
            <a:ext cx="8784976" cy="4449614"/>
          </a:xfrm>
        </p:spPr>
        <p:txBody>
          <a:bodyPr/>
          <a:lstStyle/>
          <a:p>
            <a:r>
              <a:rPr lang="lv-LV" sz="2400" dirty="0" smtClean="0"/>
              <a:t>12% diasporas pārstāvju - 44</a:t>
            </a:r>
            <a:r>
              <a:rPr lang="lv-LV" sz="2400" dirty="0"/>
              <a:t>% no tiem, kuri ir meklējuši </a:t>
            </a:r>
            <a:r>
              <a:rPr lang="lv-LV" sz="2400" dirty="0" smtClean="0"/>
              <a:t>informāciju par atgriešanos - </a:t>
            </a:r>
            <a:r>
              <a:rPr lang="lv-LV" sz="2400" b="1" dirty="0" smtClean="0"/>
              <a:t>nav varējuši to atrast</a:t>
            </a:r>
            <a:r>
              <a:rPr lang="lv-LV" sz="2400" dirty="0" smtClean="0"/>
              <a:t>,</a:t>
            </a:r>
          </a:p>
          <a:p>
            <a:pPr lvl="1"/>
            <a:r>
              <a:rPr lang="lv-LV" sz="2000" dirty="0" smtClean="0">
                <a:solidFill>
                  <a:schemeClr val="tx1"/>
                </a:solidFill>
              </a:rPr>
              <a:t>visbiežāk (56%) – </a:t>
            </a:r>
            <a:r>
              <a:rPr lang="lv-LV" sz="2000" b="1" dirty="0" smtClean="0">
                <a:solidFill>
                  <a:schemeClr val="tx1"/>
                </a:solidFill>
              </a:rPr>
              <a:t>par darba iespējām</a:t>
            </a:r>
            <a:r>
              <a:rPr lang="lv-LV" sz="2000" dirty="0" smtClean="0">
                <a:solidFill>
                  <a:schemeClr val="tx1"/>
                </a:solidFill>
              </a:rPr>
              <a:t>, bet arī </a:t>
            </a:r>
          </a:p>
          <a:p>
            <a:pPr lvl="1"/>
            <a:r>
              <a:rPr lang="lv-LV" sz="2000" dirty="0" smtClean="0">
                <a:solidFill>
                  <a:schemeClr val="tx1"/>
                </a:solidFill>
              </a:rPr>
              <a:t>sociālo aizsardzību un garantijām (</a:t>
            </a:r>
            <a:r>
              <a:rPr lang="lv-LV" sz="2000" dirty="0" smtClean="0">
                <a:solidFill>
                  <a:schemeClr val="tx1"/>
                </a:solidFill>
              </a:rPr>
              <a:t>kā </a:t>
            </a:r>
            <a:r>
              <a:rPr lang="lv-LV" sz="2000" dirty="0" smtClean="0">
                <a:solidFill>
                  <a:schemeClr val="tx1"/>
                </a:solidFill>
              </a:rPr>
              <a:t>emigrācija atsauksies uz pabalstiem un pensiju), </a:t>
            </a:r>
          </a:p>
          <a:p>
            <a:pPr lvl="1"/>
            <a:r>
              <a:rPr lang="lv-LV" sz="2000" dirty="0" smtClean="0">
                <a:solidFill>
                  <a:schemeClr val="tx1"/>
                </a:solidFill>
              </a:rPr>
              <a:t>nodokļiem, </a:t>
            </a:r>
          </a:p>
          <a:p>
            <a:pPr lvl="1"/>
            <a:r>
              <a:rPr lang="lv-LV" sz="2000" dirty="0" smtClean="0">
                <a:solidFill>
                  <a:schemeClr val="tx1"/>
                </a:solidFill>
              </a:rPr>
              <a:t>mājokļa jautājumiem, izglītību (galvenokārt bērnu iekļaušanos skolā).</a:t>
            </a:r>
          </a:p>
          <a:p>
            <a:r>
              <a:rPr lang="lv-LV" sz="2400" dirty="0" smtClean="0"/>
              <a:t>Latvijas </a:t>
            </a:r>
            <a:r>
              <a:rPr lang="lv-LV" sz="2400" dirty="0"/>
              <a:t>profesionāļi ārzemēs </a:t>
            </a:r>
            <a:r>
              <a:rPr lang="lv-LV" sz="2400" b="1" dirty="0" smtClean="0"/>
              <a:t>ne vienmēr zina </a:t>
            </a:r>
            <a:r>
              <a:rPr lang="lv-LV" sz="2400" dirty="0" smtClean="0"/>
              <a:t>un ir informēti </a:t>
            </a:r>
            <a:r>
              <a:rPr lang="lv-LV" sz="2400" dirty="0"/>
              <a:t>par grantiem, izglītības un </a:t>
            </a:r>
            <a:r>
              <a:rPr lang="lv-LV" sz="2400" dirty="0" smtClean="0"/>
              <a:t>stažēšanās, darba un investīciju iespējām </a:t>
            </a:r>
            <a:r>
              <a:rPr lang="lv-LV" sz="2400" dirty="0" smtClean="0"/>
              <a:t>Latvijā. Jāveido saikne ar palikušajiem, jāinformē par iespējām!</a:t>
            </a:r>
          </a:p>
          <a:p>
            <a:endParaRPr lang="lv-LV" sz="2400" dirty="0" smtClean="0"/>
          </a:p>
          <a:p>
            <a:endParaRPr lang="lv-LV" sz="2400" dirty="0" smtClean="0"/>
          </a:p>
        </p:txBody>
      </p:sp>
    </p:spTree>
    <p:extLst>
      <p:ext uri="{BB962C8B-B14F-4D97-AF65-F5344CB8AC3E}">
        <p14:creationId xmlns:p14="http://schemas.microsoft.com/office/powerpoint/2010/main" val="18340015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Segmentēta komunikācija</a:t>
            </a:r>
            <a:endParaRPr lang="lv-LV" dirty="0"/>
          </a:p>
        </p:txBody>
      </p:sp>
      <p:sp>
        <p:nvSpPr>
          <p:cNvPr id="3" name="Content Placeholder 2"/>
          <p:cNvSpPr>
            <a:spLocks noGrp="1"/>
          </p:cNvSpPr>
          <p:nvPr>
            <p:ph idx="1"/>
          </p:nvPr>
        </p:nvSpPr>
        <p:spPr/>
        <p:txBody>
          <a:bodyPr/>
          <a:lstStyle/>
          <a:p>
            <a:r>
              <a:rPr lang="lv-LV" dirty="0"/>
              <a:t>Efektīvākai komunikācijai ieteicama diasporas </a:t>
            </a:r>
            <a:r>
              <a:rPr lang="lv-LV" b="1" dirty="0"/>
              <a:t>segmentācija</a:t>
            </a:r>
          </a:p>
          <a:p>
            <a:r>
              <a:rPr lang="lv-LV" dirty="0"/>
              <a:t>Iniciatīvas ir visefektīvākās, kad tās </a:t>
            </a:r>
            <a:r>
              <a:rPr lang="lv-LV" b="1" dirty="0"/>
              <a:t>balstītas uz diasporas interesēm </a:t>
            </a:r>
            <a:r>
              <a:rPr lang="lv-LV" dirty="0"/>
              <a:t>(Gudelis &amp; </a:t>
            </a:r>
            <a:r>
              <a:rPr lang="nb-NO" dirty="0"/>
              <a:t>Klimavičiūtė</a:t>
            </a:r>
            <a:r>
              <a:rPr lang="lv-LV" dirty="0"/>
              <a:t> 2015). </a:t>
            </a:r>
          </a:p>
          <a:p>
            <a:endParaRPr lang="lv-LV" dirty="0"/>
          </a:p>
        </p:txBody>
      </p:sp>
    </p:spTree>
    <p:extLst>
      <p:ext uri="{BB962C8B-B14F-4D97-AF65-F5344CB8AC3E}">
        <p14:creationId xmlns:p14="http://schemas.microsoft.com/office/powerpoint/2010/main" val="26520479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643310" cy="961176"/>
          </a:xfrm>
        </p:spPr>
        <p:txBody>
          <a:bodyPr>
            <a:normAutofit fontScale="90000"/>
          </a:bodyPr>
          <a:lstStyle/>
          <a:p>
            <a:r>
              <a:rPr lang="lv-LV" dirty="0"/>
              <a:t>Noturēt </a:t>
            </a:r>
            <a:r>
              <a:rPr lang="lv-LV" dirty="0"/>
              <a:t>Latvijā tos</a:t>
            </a:r>
            <a:r>
              <a:rPr lang="lv-LV" dirty="0" smtClean="0"/>
              <a:t>, kuri atgriezušies!</a:t>
            </a:r>
            <a:endParaRPr lang="lv-LV" dirty="0"/>
          </a:p>
        </p:txBody>
      </p:sp>
      <p:sp>
        <p:nvSpPr>
          <p:cNvPr id="3" name="Content Placeholder 2"/>
          <p:cNvSpPr>
            <a:spLocks noGrp="1"/>
          </p:cNvSpPr>
          <p:nvPr>
            <p:ph idx="1"/>
          </p:nvPr>
        </p:nvSpPr>
        <p:spPr>
          <a:xfrm>
            <a:off x="457200" y="2348880"/>
            <a:ext cx="8229600" cy="2951783"/>
          </a:xfrm>
        </p:spPr>
        <p:txBody>
          <a:bodyPr/>
          <a:lstStyle/>
          <a:p>
            <a:pPr marL="342900" lvl="1"/>
            <a:r>
              <a:rPr lang="lv-LV" sz="2400" dirty="0">
                <a:solidFill>
                  <a:schemeClr val="tx1"/>
                </a:solidFill>
              </a:rPr>
              <a:t>Ap 40% ārpus Latvijas dzīvojošo no Latvijas aizbraukuši vairākkārt</a:t>
            </a:r>
            <a:r>
              <a:rPr lang="lv-LV" sz="2400" dirty="0" smtClean="0">
                <a:solidFill>
                  <a:schemeClr val="tx1"/>
                </a:solidFill>
              </a:rPr>
              <a:t>.</a:t>
            </a:r>
          </a:p>
          <a:p>
            <a:pPr marL="342900" lvl="1"/>
            <a:r>
              <a:rPr lang="lv-LV" sz="2400" b="1" dirty="0" smtClean="0">
                <a:solidFill>
                  <a:schemeClr val="tx1"/>
                </a:solidFill>
              </a:rPr>
              <a:t>Tas, ka atgriežas, nenozīmē, ka paliks</a:t>
            </a:r>
          </a:p>
          <a:p>
            <a:pPr marL="342900" lvl="1"/>
            <a:r>
              <a:rPr lang="lv-LV" sz="2400" dirty="0">
                <a:solidFill>
                  <a:schemeClr val="tx1"/>
                </a:solidFill>
              </a:rPr>
              <a:t>J</a:t>
            </a:r>
            <a:r>
              <a:rPr lang="lv-LV" sz="2400" dirty="0" smtClean="0">
                <a:solidFill>
                  <a:schemeClr val="tx1"/>
                </a:solidFill>
              </a:rPr>
              <a:t>ākoncentrē </a:t>
            </a:r>
            <a:r>
              <a:rPr lang="lv-LV" sz="2400" dirty="0">
                <a:solidFill>
                  <a:schemeClr val="tx1"/>
                </a:solidFill>
              </a:rPr>
              <a:t>dažāda veida resursi uz to, lai </a:t>
            </a:r>
            <a:r>
              <a:rPr lang="lv-LV" sz="2400" b="1" dirty="0">
                <a:solidFill>
                  <a:schemeClr val="tx1"/>
                </a:solidFill>
              </a:rPr>
              <a:t>saglabātu esošo cilvēkkapitālu </a:t>
            </a:r>
            <a:r>
              <a:rPr lang="lv-LV" sz="2400" b="1" dirty="0" smtClean="0">
                <a:solidFill>
                  <a:schemeClr val="tx1"/>
                </a:solidFill>
              </a:rPr>
              <a:t>Latvijā! </a:t>
            </a:r>
            <a:endParaRPr lang="lv-LV" sz="2400" b="1" dirty="0">
              <a:solidFill>
                <a:schemeClr val="tx1"/>
              </a:solidFill>
            </a:endParaRPr>
          </a:p>
          <a:p>
            <a:pPr marL="342900" lvl="1"/>
            <a:endParaRPr lang="lv-LV" sz="2400" b="1" dirty="0">
              <a:solidFill>
                <a:schemeClr val="tx1"/>
              </a:solidFill>
            </a:endParaRPr>
          </a:p>
          <a:p>
            <a:endParaRPr lang="lv-LV" sz="2400" dirty="0"/>
          </a:p>
        </p:txBody>
      </p:sp>
    </p:spTree>
    <p:extLst>
      <p:ext uri="{BB962C8B-B14F-4D97-AF65-F5344CB8AC3E}">
        <p14:creationId xmlns:p14="http://schemas.microsoft.com/office/powerpoint/2010/main" val="4110021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066800"/>
          </a:xfrm>
        </p:spPr>
        <p:txBody>
          <a:bodyPr>
            <a:normAutofit fontScale="90000"/>
          </a:bodyPr>
          <a:lstStyle/>
          <a:p>
            <a:r>
              <a:rPr lang="lv-LV" dirty="0" smtClean="0"/>
              <a:t>Diasporas un migrācijas pētījumu centra pētījumi</a:t>
            </a:r>
            <a:endParaRPr lang="lv-LV" dirty="0"/>
          </a:p>
        </p:txBody>
      </p:sp>
      <p:sp>
        <p:nvSpPr>
          <p:cNvPr id="3" name="Content Placeholder 2"/>
          <p:cNvSpPr>
            <a:spLocks noGrp="1"/>
          </p:cNvSpPr>
          <p:nvPr>
            <p:ph idx="1"/>
          </p:nvPr>
        </p:nvSpPr>
        <p:spPr/>
        <p:txBody>
          <a:bodyPr>
            <a:normAutofit fontScale="92500"/>
          </a:bodyPr>
          <a:lstStyle/>
          <a:p>
            <a:r>
              <a:rPr lang="lv-LV" sz="3200" b="1" dirty="0">
                <a:solidFill>
                  <a:schemeClr val="accent1"/>
                </a:solidFill>
              </a:rPr>
              <a:t>Pētījums par remigrantu iekļaušanos Latvijas darba tirgū un sabiedrībā</a:t>
            </a:r>
          </a:p>
          <a:p>
            <a:pPr lvl="1"/>
            <a:r>
              <a:rPr lang="lv-LV" dirty="0" smtClean="0"/>
              <a:t>Ap 2000 remigrantu aptauja – sāksies 21.11.2016.</a:t>
            </a:r>
          </a:p>
          <a:p>
            <a:pPr lvl="1"/>
            <a:r>
              <a:rPr lang="lv-LV" dirty="0" smtClean="0"/>
              <a:t>Rezultāti: </a:t>
            </a:r>
            <a:r>
              <a:rPr lang="lv-LV" sz="2800" dirty="0" smtClean="0"/>
              <a:t>2016</a:t>
            </a:r>
            <a:r>
              <a:rPr lang="lv-LV" sz="2800" dirty="0"/>
              <a:t>. gada </a:t>
            </a:r>
            <a:r>
              <a:rPr lang="lv-LV" sz="2800" dirty="0" smtClean="0"/>
              <a:t>beigās</a:t>
            </a:r>
          </a:p>
          <a:p>
            <a:pPr lvl="1"/>
            <a:r>
              <a:rPr lang="lv-LV" sz="2800" b="1" dirty="0" smtClean="0">
                <a:solidFill>
                  <a:schemeClr val="tx1"/>
                </a:solidFill>
              </a:rPr>
              <a:t>Ierosinājumi</a:t>
            </a:r>
            <a:r>
              <a:rPr lang="lv-LV" sz="2800" dirty="0" smtClean="0">
                <a:solidFill>
                  <a:schemeClr val="tx1"/>
                </a:solidFill>
              </a:rPr>
              <a:t> būtiskiem iekļaujamajiem jautājumiem?</a:t>
            </a:r>
            <a:endParaRPr lang="lv-LV" sz="2800" dirty="0">
              <a:solidFill>
                <a:schemeClr val="tx1"/>
              </a:solidFill>
            </a:endParaRPr>
          </a:p>
          <a:p>
            <a:endParaRPr lang="lv-LV" dirty="0" smtClean="0"/>
          </a:p>
          <a:p>
            <a:r>
              <a:rPr lang="lv-LV" sz="3200" b="1" dirty="0" smtClean="0">
                <a:solidFill>
                  <a:schemeClr val="accent1"/>
                </a:solidFill>
              </a:rPr>
              <a:t>Remigrācijas politiku salīdzinošs pētījums</a:t>
            </a:r>
          </a:p>
          <a:p>
            <a:pPr lvl="1"/>
            <a:r>
              <a:rPr lang="lv-LV" sz="2000" dirty="0" smtClean="0"/>
              <a:t>Padziļināti par 10 Eiropas valstīm un 2 vai 3 valstīm ārpus Eiropas: Lietuva, Polija, Bulgārija, Īrija, Vācija, Turcija, Izraēla, u.c.  </a:t>
            </a:r>
          </a:p>
          <a:p>
            <a:pPr lvl="1"/>
            <a:r>
              <a:rPr lang="lv-LV" sz="2000" dirty="0" smtClean="0"/>
              <a:t>Rezultāti: 2016. gada beigās</a:t>
            </a:r>
          </a:p>
        </p:txBody>
      </p:sp>
    </p:spTree>
    <p:extLst>
      <p:ext uri="{BB962C8B-B14F-4D97-AF65-F5344CB8AC3E}">
        <p14:creationId xmlns:p14="http://schemas.microsoft.com/office/powerpoint/2010/main" val="2682046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229600" cy="1066800"/>
          </a:xfrm>
        </p:spPr>
        <p:txBody>
          <a:bodyPr>
            <a:normAutofit/>
          </a:bodyPr>
          <a:lstStyle/>
          <a:p>
            <a:r>
              <a:rPr lang="lv-LV" dirty="0" smtClean="0"/>
              <a:t>Kā remigrāciju veicina citās valstīs?</a:t>
            </a:r>
            <a:endParaRPr lang="lv-LV" dirty="0"/>
          </a:p>
        </p:txBody>
      </p:sp>
      <p:sp>
        <p:nvSpPr>
          <p:cNvPr id="3" name="Content Placeholder 2"/>
          <p:cNvSpPr>
            <a:spLocks noGrp="1"/>
          </p:cNvSpPr>
          <p:nvPr>
            <p:ph idx="1"/>
          </p:nvPr>
        </p:nvSpPr>
        <p:spPr>
          <a:xfrm>
            <a:off x="323528" y="1988840"/>
            <a:ext cx="8712968" cy="4680520"/>
          </a:xfrm>
        </p:spPr>
        <p:txBody>
          <a:bodyPr/>
          <a:lstStyle/>
          <a:p>
            <a:pPr lvl="1"/>
            <a:r>
              <a:rPr lang="lv-LV" sz="2000" dirty="0" smtClean="0">
                <a:solidFill>
                  <a:schemeClr val="tx1"/>
                </a:solidFill>
              </a:rPr>
              <a:t>Polija: Karta Polaka, zinātnieku ar ārzemju izlītību piesaiste </a:t>
            </a:r>
            <a:r>
              <a:rPr lang="lv-LV" sz="2000" dirty="0" smtClean="0">
                <a:solidFill>
                  <a:schemeClr val="tx1"/>
                </a:solidFill>
              </a:rPr>
              <a:t>(1500 </a:t>
            </a:r>
            <a:r>
              <a:rPr lang="lv-LV" sz="2000" dirty="0" smtClean="0">
                <a:solidFill>
                  <a:schemeClr val="tx1"/>
                </a:solidFill>
              </a:rPr>
              <a:t>EUR alga)</a:t>
            </a:r>
          </a:p>
          <a:p>
            <a:pPr lvl="1"/>
            <a:r>
              <a:rPr lang="lv-LV" sz="2000" dirty="0" smtClean="0">
                <a:solidFill>
                  <a:schemeClr val="tx1"/>
                </a:solidFill>
              </a:rPr>
              <a:t>Vācija, Possneck – dzīvesvietas </a:t>
            </a:r>
            <a:r>
              <a:rPr lang="lv-LV" sz="2000" dirty="0">
                <a:solidFill>
                  <a:schemeClr val="tx1"/>
                </a:solidFill>
              </a:rPr>
              <a:t>piešķiršana; </a:t>
            </a:r>
            <a:r>
              <a:rPr lang="lv-LV" sz="2000" dirty="0" smtClean="0">
                <a:solidFill>
                  <a:schemeClr val="tx1"/>
                </a:solidFill>
              </a:rPr>
              <a:t>Bulgārija – zemes piešķiršana</a:t>
            </a:r>
            <a:endParaRPr lang="lv-LV" sz="2000" dirty="0" smtClean="0">
              <a:solidFill>
                <a:schemeClr val="tx1"/>
              </a:solidFill>
            </a:endParaRPr>
          </a:p>
          <a:p>
            <a:pPr lvl="1"/>
            <a:r>
              <a:rPr lang="lv-LV" sz="2000" dirty="0" smtClean="0">
                <a:solidFill>
                  <a:schemeClr val="tx1"/>
                </a:solidFill>
              </a:rPr>
              <a:t>Itālijā: jauniešiem-praktikantiem no ārzemēm uzņēmumos valsts nodrošina piemaksu 400 EUR mēnesī (</a:t>
            </a:r>
            <a:r>
              <a:rPr lang="lv-LV" sz="2000" dirty="0">
                <a:solidFill>
                  <a:schemeClr val="tx1"/>
                </a:solidFill>
              </a:rPr>
              <a:t>2011.g. </a:t>
            </a:r>
            <a:r>
              <a:rPr lang="lv-LV" sz="2000" dirty="0" smtClean="0">
                <a:solidFill>
                  <a:schemeClr val="tx1"/>
                </a:solidFill>
              </a:rPr>
              <a:t>iesaistījās 19 novadi)</a:t>
            </a:r>
          </a:p>
          <a:p>
            <a:pPr lvl="1"/>
            <a:r>
              <a:rPr lang="lv-LV" sz="2000" dirty="0" smtClean="0">
                <a:solidFill>
                  <a:schemeClr val="tx1"/>
                </a:solidFill>
              </a:rPr>
              <a:t>Turcijā, Lietuvā – stipendijas remigrantiem studijām valsts austskolās (Ankara zinātnieku un studentu atpakaļpiesaistes programmai tērē vairākus miljonus  g.).</a:t>
            </a:r>
          </a:p>
          <a:p>
            <a:pPr lvl="1"/>
            <a:r>
              <a:rPr lang="lv-LV" sz="2000" dirty="0" smtClean="0">
                <a:solidFill>
                  <a:schemeClr val="tx1"/>
                </a:solidFill>
              </a:rPr>
              <a:t>Lietuvā – mentoringa programma (remigranti gadu konsultē valsts institūcijas),</a:t>
            </a:r>
          </a:p>
          <a:p>
            <a:pPr lvl="1"/>
            <a:r>
              <a:rPr lang="lv-LV" sz="2000" dirty="0" smtClean="0">
                <a:solidFill>
                  <a:schemeClr val="tx1"/>
                </a:solidFill>
              </a:rPr>
              <a:t>Izraēla, Lietuva, Grieķija u.c. – diasporas obligācijas, investīciju </a:t>
            </a:r>
            <a:r>
              <a:rPr lang="lv-LV" sz="2000" dirty="0" smtClean="0">
                <a:solidFill>
                  <a:schemeClr val="tx1"/>
                </a:solidFill>
              </a:rPr>
              <a:t>fondi</a:t>
            </a:r>
          </a:p>
          <a:p>
            <a:pPr lvl="1"/>
            <a:endParaRPr lang="lv-LV" sz="2000" dirty="0" smtClean="0">
              <a:solidFill>
                <a:schemeClr val="tx1"/>
              </a:solidFill>
            </a:endParaRPr>
          </a:p>
        </p:txBody>
      </p:sp>
    </p:spTree>
    <p:extLst>
      <p:ext uri="{BB962C8B-B14F-4D97-AF65-F5344CB8AC3E}">
        <p14:creationId xmlns:p14="http://schemas.microsoft.com/office/powerpoint/2010/main" val="2860094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66800"/>
          </a:xfrm>
        </p:spPr>
        <p:txBody>
          <a:bodyPr>
            <a:normAutofit/>
          </a:bodyPr>
          <a:lstStyle/>
          <a:p>
            <a:r>
              <a:rPr lang="lv-LV" dirty="0" smtClean="0"/>
              <a:t>Vai varam to atļauties?</a:t>
            </a:r>
            <a:endParaRPr lang="lv-LV" dirty="0"/>
          </a:p>
        </p:txBody>
      </p:sp>
      <p:sp>
        <p:nvSpPr>
          <p:cNvPr id="3" name="Content Placeholder 2"/>
          <p:cNvSpPr>
            <a:spLocks noGrp="1"/>
          </p:cNvSpPr>
          <p:nvPr>
            <p:ph idx="1"/>
          </p:nvPr>
        </p:nvSpPr>
        <p:spPr/>
        <p:txBody>
          <a:bodyPr/>
          <a:lstStyle/>
          <a:p>
            <a:r>
              <a:rPr lang="lv-LV" dirty="0" smtClean="0"/>
              <a:t>Latvijā 2015. diasporas un remigrācijas atbalsta aktivitātēm piešķirts aptuveni 0,8 miljoni, Lietuvā </a:t>
            </a:r>
            <a:r>
              <a:rPr lang="lv-LV" dirty="0"/>
              <a:t>G</a:t>
            </a:r>
            <a:r>
              <a:rPr lang="lv-LV" dirty="0" smtClean="0"/>
              <a:t>lobal </a:t>
            </a:r>
            <a:r>
              <a:rPr lang="lv-LV" dirty="0" smtClean="0"/>
              <a:t>Lithuania </a:t>
            </a:r>
            <a:r>
              <a:rPr lang="lv-LV" dirty="0" smtClean="0"/>
              <a:t>2013.g. – 3,1 miljons.</a:t>
            </a:r>
          </a:p>
          <a:p>
            <a:r>
              <a:rPr lang="lv-LV" dirty="0" smtClean="0"/>
              <a:t>Latvija šim mērķim tērē 2,5 reizes </a:t>
            </a:r>
            <a:r>
              <a:rPr lang="lv-LV" dirty="0" smtClean="0"/>
              <a:t>mazāk (ņemot vērā IKP) </a:t>
            </a:r>
            <a:r>
              <a:rPr lang="lv-LV" dirty="0" smtClean="0"/>
              <a:t>nekā Lietuva</a:t>
            </a:r>
          </a:p>
          <a:p>
            <a:r>
              <a:rPr lang="lv-LV" dirty="0" smtClean="0"/>
              <a:t>Aptuveni tikpat, cik maksā viens moderns Rīgas trolejbuss </a:t>
            </a:r>
            <a:r>
              <a:rPr lang="lv-LV" dirty="0" smtClean="0">
                <a:sym typeface="Wingdings" pitchFamily="2" charset="2"/>
              </a:rPr>
              <a:t></a:t>
            </a:r>
            <a:endParaRPr lang="lv-LV" dirty="0"/>
          </a:p>
        </p:txBody>
      </p:sp>
    </p:spTree>
    <p:extLst>
      <p:ext uri="{BB962C8B-B14F-4D97-AF65-F5344CB8AC3E}">
        <p14:creationId xmlns:p14="http://schemas.microsoft.com/office/powerpoint/2010/main" val="159626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886625"/>
            <a:ext cx="3350903" cy="48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03848" y="5701898"/>
            <a:ext cx="2187137" cy="369332"/>
          </a:xfrm>
          <a:prstGeom prst="rect">
            <a:avLst/>
          </a:prstGeom>
        </p:spPr>
        <p:txBody>
          <a:bodyPr wrap="none">
            <a:spAutoFit/>
          </a:bodyPr>
          <a:lstStyle/>
          <a:p>
            <a:pPr marL="68580" indent="0">
              <a:buNone/>
            </a:pPr>
            <a:r>
              <a:rPr lang="lv-LV" b="1" u="sng" dirty="0">
                <a:solidFill>
                  <a:srgbClr val="C00000"/>
                </a:solidFill>
              </a:rPr>
              <a:t>www.migracija.lv</a:t>
            </a:r>
          </a:p>
        </p:txBody>
      </p:sp>
    </p:spTree>
    <p:extLst>
      <p:ext uri="{BB962C8B-B14F-4D97-AF65-F5344CB8AC3E}">
        <p14:creationId xmlns:p14="http://schemas.microsoft.com/office/powerpoint/2010/main" val="1685875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Paldies!</a:t>
            </a:r>
            <a:endParaRPr lang="lv-LV" dirty="0"/>
          </a:p>
        </p:txBody>
      </p:sp>
      <p:sp>
        <p:nvSpPr>
          <p:cNvPr id="5" name="Content Placeholder 4"/>
          <p:cNvSpPr>
            <a:spLocks noGrp="1"/>
          </p:cNvSpPr>
          <p:nvPr>
            <p:ph idx="1"/>
          </p:nvPr>
        </p:nvSpPr>
        <p:spPr>
          <a:xfrm>
            <a:off x="457200" y="2924944"/>
            <a:ext cx="8229600" cy="3649592"/>
          </a:xfrm>
        </p:spPr>
        <p:txBody>
          <a:bodyPr/>
          <a:lstStyle/>
          <a:p>
            <a:r>
              <a:rPr lang="lv-LV" dirty="0" smtClean="0"/>
              <a:t>Komentāriem, ierosinājumiem</a:t>
            </a:r>
            <a:r>
              <a:rPr lang="lv-LV" dirty="0" smtClean="0"/>
              <a:t>:</a:t>
            </a:r>
          </a:p>
          <a:p>
            <a:r>
              <a:rPr lang="lv-LV" dirty="0" smtClean="0"/>
              <a:t>Latviajs universitātes LU Diasporas un migrācijas pētījumu centrs</a:t>
            </a:r>
            <a:endParaRPr lang="lv-LV" dirty="0" smtClean="0"/>
          </a:p>
          <a:p>
            <a:pPr lvl="1"/>
            <a:r>
              <a:rPr lang="lv-LV" dirty="0" smtClean="0"/>
              <a:t>inta.mierina@lu.lv</a:t>
            </a:r>
            <a:endParaRPr lang="lv-LV" dirty="0"/>
          </a:p>
        </p:txBody>
      </p:sp>
    </p:spTree>
    <p:extLst>
      <p:ext uri="{BB962C8B-B14F-4D97-AF65-F5344CB8AC3E}">
        <p14:creationId xmlns:p14="http://schemas.microsoft.com/office/powerpoint/2010/main" val="3681667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Migrācijas saldo</a:t>
            </a:r>
            <a:endParaRPr lang="lv-LV"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235598584"/>
              </p:ext>
            </p:extLst>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951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8939303"/>
              </p:ext>
            </p:extLst>
          </p:nvPr>
        </p:nvGraphicFramePr>
        <p:xfrm>
          <a:off x="1403648" y="2204864"/>
          <a:ext cx="5544617" cy="1932880"/>
        </p:xfrm>
        <a:graphic>
          <a:graphicData uri="http://schemas.openxmlformats.org/drawingml/2006/table">
            <a:tbl>
              <a:tblPr>
                <a:tableStyleId>{5C22544A-7EE6-4342-B048-85BDC9FD1C3A}</a:tableStyleId>
              </a:tblPr>
              <a:tblGrid>
                <a:gridCol w="1224136"/>
                <a:gridCol w="432049"/>
                <a:gridCol w="1008112"/>
                <a:gridCol w="1584176"/>
                <a:gridCol w="1296144"/>
              </a:tblGrid>
              <a:tr h="676675">
                <a:tc>
                  <a:txBody>
                    <a:bodyPr/>
                    <a:lstStyle/>
                    <a:p>
                      <a:pPr algn="l" fontAlgn="ctr"/>
                      <a:endParaRPr lang="lv-LV" sz="1600" b="0" i="0" u="none" strike="noStrike" dirty="0">
                        <a:solidFill>
                          <a:srgbClr val="000000"/>
                        </a:solidFill>
                        <a:effectLst/>
                        <a:latin typeface="Calibri"/>
                      </a:endParaRPr>
                    </a:p>
                  </a:txBody>
                  <a:tcPr marL="7401" marR="7401" marT="7401" marB="0" anchor="ctr"/>
                </a:tc>
                <a:tc>
                  <a:txBody>
                    <a:bodyPr/>
                    <a:lstStyle/>
                    <a:p>
                      <a:pPr algn="l" fontAlgn="ctr"/>
                      <a:endParaRPr lang="lv-LV" sz="1600" b="0" i="0" u="none" strike="noStrike" dirty="0">
                        <a:solidFill>
                          <a:srgbClr val="000000"/>
                        </a:solidFill>
                        <a:effectLst/>
                        <a:latin typeface="Calibri"/>
                      </a:endParaRPr>
                    </a:p>
                  </a:txBody>
                  <a:tcPr marL="7401" marR="7401" marT="7401" marB="0" anchor="ctr"/>
                </a:tc>
                <a:tc>
                  <a:txBody>
                    <a:bodyPr/>
                    <a:lstStyle/>
                    <a:p>
                      <a:pPr algn="ctr" fontAlgn="ctr"/>
                      <a:r>
                        <a:rPr lang="lv-LV" sz="1600" u="none" strike="noStrike">
                          <a:effectLst/>
                        </a:rPr>
                        <a:t>Izbrauca no Latvijas</a:t>
                      </a:r>
                      <a:endParaRPr lang="lv-LV" sz="1600" b="1" i="0" u="none" strike="noStrike">
                        <a:solidFill>
                          <a:srgbClr val="000000"/>
                        </a:solidFill>
                        <a:effectLst/>
                        <a:latin typeface="Calibri"/>
                      </a:endParaRPr>
                    </a:p>
                  </a:txBody>
                  <a:tcPr marL="7401" marR="7401" marT="7401" marB="0" anchor="ctr"/>
                </a:tc>
                <a:tc>
                  <a:txBody>
                    <a:bodyPr/>
                    <a:lstStyle/>
                    <a:p>
                      <a:pPr algn="ctr" fontAlgn="ctr"/>
                      <a:r>
                        <a:rPr lang="lv-LV" sz="1600" u="none" strike="noStrike" dirty="0">
                          <a:effectLst/>
                        </a:rPr>
                        <a:t>Iebrauca </a:t>
                      </a:r>
                      <a:r>
                        <a:rPr lang="lv-LV" sz="1600" u="none" strike="noStrike" dirty="0" smtClean="0">
                          <a:effectLst/>
                        </a:rPr>
                        <a:t>- </a:t>
                      </a:r>
                      <a:r>
                        <a:rPr lang="lv-LV" sz="1600" u="none" strike="noStrike" dirty="0">
                          <a:effectLst/>
                        </a:rPr>
                        <a:t>Latvijas valstspiederīgie</a:t>
                      </a:r>
                      <a:endParaRPr lang="lv-LV" sz="1600" b="1" i="0" u="none" strike="noStrike" dirty="0">
                        <a:solidFill>
                          <a:srgbClr val="000000"/>
                        </a:solidFill>
                        <a:effectLst/>
                        <a:latin typeface="Calibri"/>
                      </a:endParaRPr>
                    </a:p>
                  </a:txBody>
                  <a:tcPr marL="7401" marR="7401" marT="7401" marB="0" anchor="ctr">
                    <a:solidFill>
                      <a:schemeClr val="accent2">
                        <a:lumMod val="40000"/>
                        <a:lumOff val="60000"/>
                      </a:schemeClr>
                    </a:solidFill>
                  </a:tcPr>
                </a:tc>
                <a:tc>
                  <a:txBody>
                    <a:bodyPr/>
                    <a:lstStyle/>
                    <a:p>
                      <a:pPr algn="ctr" fontAlgn="ctr"/>
                      <a:r>
                        <a:rPr lang="lv-LV" sz="1600" u="none" strike="noStrike" dirty="0">
                          <a:effectLst/>
                        </a:rPr>
                        <a:t>Iebrauca </a:t>
                      </a:r>
                      <a:r>
                        <a:rPr lang="lv-LV" sz="1600" u="none" strike="noStrike" dirty="0" smtClean="0">
                          <a:effectLst/>
                        </a:rPr>
                        <a:t>- </a:t>
                      </a:r>
                      <a:r>
                        <a:rPr lang="lv-LV" sz="1600" u="none" strike="noStrike" dirty="0">
                          <a:effectLst/>
                        </a:rPr>
                        <a:t>citi</a:t>
                      </a:r>
                      <a:endParaRPr lang="lv-LV" sz="1600" b="1" i="0" u="none" strike="noStrike" dirty="0">
                        <a:solidFill>
                          <a:srgbClr val="000000"/>
                        </a:solidFill>
                        <a:effectLst/>
                        <a:latin typeface="Calibri"/>
                      </a:endParaRPr>
                    </a:p>
                  </a:txBody>
                  <a:tcPr marL="7401" marR="7401" marT="7401" marB="0" anchor="ctr">
                    <a:solidFill>
                      <a:schemeClr val="accent2">
                        <a:lumMod val="40000"/>
                        <a:lumOff val="60000"/>
                      </a:schemeClr>
                    </a:solidFill>
                  </a:tcPr>
                </a:tc>
              </a:tr>
              <a:tr h="175680">
                <a:tc>
                  <a:txBody>
                    <a:bodyPr/>
                    <a:lstStyle/>
                    <a:p>
                      <a:pPr algn="ctr" fontAlgn="ctr"/>
                      <a:r>
                        <a:rPr lang="lv-LV" sz="1600" u="none" strike="noStrike" dirty="0">
                          <a:effectLst/>
                        </a:rPr>
                        <a:t>2011</a:t>
                      </a:r>
                      <a:endParaRPr lang="lv-LV" sz="1600" b="1" i="0" u="none" strike="noStrike" dirty="0">
                        <a:solidFill>
                          <a:srgbClr val="000000"/>
                        </a:solidFill>
                        <a:effectLst/>
                        <a:latin typeface="Calibri"/>
                      </a:endParaRPr>
                    </a:p>
                  </a:txBody>
                  <a:tcPr marL="7401" marR="7401" marT="7401" marB="0" anchor="ctr"/>
                </a:tc>
                <a:tc>
                  <a:txBody>
                    <a:bodyPr/>
                    <a:lstStyle/>
                    <a:p>
                      <a:pPr algn="ctr" fontAlgn="ctr"/>
                      <a:endParaRPr lang="lv-LV" sz="1600" b="1" i="0" u="none" strike="noStrike">
                        <a:solidFill>
                          <a:srgbClr val="000000"/>
                        </a:solidFill>
                        <a:effectLst/>
                        <a:latin typeface="Calibri"/>
                      </a:endParaRPr>
                    </a:p>
                  </a:txBody>
                  <a:tcPr marL="7401" marR="7401" marT="7401" marB="0" anchor="ctr"/>
                </a:tc>
                <a:tc>
                  <a:txBody>
                    <a:bodyPr/>
                    <a:lstStyle/>
                    <a:p>
                      <a:pPr algn="r" fontAlgn="ctr"/>
                      <a:r>
                        <a:rPr lang="lv-LV" sz="1600" u="none" strike="noStrike">
                          <a:effectLst/>
                        </a:rPr>
                        <a:t>30 311</a:t>
                      </a:r>
                      <a:endParaRPr lang="lv-LV" sz="1600" b="0" i="0" u="none" strike="noStrike">
                        <a:solidFill>
                          <a:srgbClr val="000000"/>
                        </a:solidFill>
                        <a:effectLst/>
                        <a:latin typeface="Calibri"/>
                      </a:endParaRPr>
                    </a:p>
                  </a:txBody>
                  <a:tcPr marL="7401" marR="7401" marT="7401" marB="0" anchor="ctr"/>
                </a:tc>
                <a:tc>
                  <a:txBody>
                    <a:bodyPr/>
                    <a:lstStyle/>
                    <a:p>
                      <a:pPr algn="r" fontAlgn="b"/>
                      <a:r>
                        <a:rPr lang="lv-LV" sz="1600" u="none" strike="noStrike" dirty="0">
                          <a:effectLst/>
                        </a:rPr>
                        <a:t>8 427</a:t>
                      </a:r>
                      <a:endParaRPr lang="lv-LV" sz="1600" b="0" i="0" u="none" strike="noStrike" dirty="0">
                        <a:solidFill>
                          <a:srgbClr val="000000"/>
                        </a:solidFill>
                        <a:effectLst/>
                        <a:latin typeface="Calibri"/>
                      </a:endParaRPr>
                    </a:p>
                  </a:txBody>
                  <a:tcPr marL="7401" marR="7401" marT="7401" marB="0" anchor="b">
                    <a:solidFill>
                      <a:schemeClr val="accent2">
                        <a:lumMod val="40000"/>
                        <a:lumOff val="60000"/>
                      </a:schemeClr>
                    </a:solidFill>
                  </a:tcPr>
                </a:tc>
                <a:tc>
                  <a:txBody>
                    <a:bodyPr/>
                    <a:lstStyle/>
                    <a:p>
                      <a:pPr algn="r" fontAlgn="b"/>
                      <a:r>
                        <a:rPr lang="lv-LV" sz="1600" u="none" strike="noStrike" dirty="0">
                          <a:effectLst/>
                        </a:rPr>
                        <a:t>1 807</a:t>
                      </a:r>
                      <a:endParaRPr lang="lv-LV" sz="1600" b="0" i="0" u="none" strike="noStrike" dirty="0">
                        <a:solidFill>
                          <a:srgbClr val="000000"/>
                        </a:solidFill>
                        <a:effectLst/>
                        <a:latin typeface="Calibri"/>
                      </a:endParaRPr>
                    </a:p>
                  </a:txBody>
                  <a:tcPr marL="7401" marR="7401" marT="7401" marB="0" anchor="b">
                    <a:solidFill>
                      <a:schemeClr val="accent2">
                        <a:lumMod val="40000"/>
                        <a:lumOff val="60000"/>
                      </a:schemeClr>
                    </a:solidFill>
                  </a:tcPr>
                </a:tc>
              </a:tr>
              <a:tr h="175680">
                <a:tc>
                  <a:txBody>
                    <a:bodyPr/>
                    <a:lstStyle/>
                    <a:p>
                      <a:pPr algn="ctr" fontAlgn="ctr"/>
                      <a:r>
                        <a:rPr lang="lv-LV" sz="1600" u="none" strike="noStrike">
                          <a:effectLst/>
                        </a:rPr>
                        <a:t>2012</a:t>
                      </a:r>
                      <a:endParaRPr lang="lv-LV" sz="1600" b="1" i="0" u="none" strike="noStrike">
                        <a:solidFill>
                          <a:srgbClr val="000000"/>
                        </a:solidFill>
                        <a:effectLst/>
                        <a:latin typeface="Calibri"/>
                      </a:endParaRPr>
                    </a:p>
                  </a:txBody>
                  <a:tcPr marL="7401" marR="7401" marT="7401" marB="0" anchor="ctr"/>
                </a:tc>
                <a:tc>
                  <a:txBody>
                    <a:bodyPr/>
                    <a:lstStyle/>
                    <a:p>
                      <a:pPr algn="ctr" fontAlgn="ctr"/>
                      <a:endParaRPr lang="lv-LV" sz="1600" b="1" i="0" u="none" strike="noStrike">
                        <a:solidFill>
                          <a:srgbClr val="000000"/>
                        </a:solidFill>
                        <a:effectLst/>
                        <a:latin typeface="Calibri"/>
                      </a:endParaRPr>
                    </a:p>
                  </a:txBody>
                  <a:tcPr marL="7401" marR="7401" marT="7401" marB="0" anchor="ctr"/>
                </a:tc>
                <a:tc>
                  <a:txBody>
                    <a:bodyPr/>
                    <a:lstStyle/>
                    <a:p>
                      <a:pPr algn="r" fontAlgn="ctr"/>
                      <a:r>
                        <a:rPr lang="lv-LV" sz="1600" u="none" strike="noStrike">
                          <a:effectLst/>
                        </a:rPr>
                        <a:t>25 163</a:t>
                      </a:r>
                      <a:endParaRPr lang="lv-LV" sz="1600" b="0" i="0" u="none" strike="noStrike">
                        <a:solidFill>
                          <a:srgbClr val="000000"/>
                        </a:solidFill>
                        <a:effectLst/>
                        <a:latin typeface="Calibri"/>
                      </a:endParaRPr>
                    </a:p>
                  </a:txBody>
                  <a:tcPr marL="7401" marR="7401" marT="7401" marB="0" anchor="ctr"/>
                </a:tc>
                <a:tc>
                  <a:txBody>
                    <a:bodyPr/>
                    <a:lstStyle/>
                    <a:p>
                      <a:pPr algn="r" fontAlgn="b"/>
                      <a:r>
                        <a:rPr lang="lv-LV" sz="1600" u="none" strike="noStrike" dirty="0">
                          <a:effectLst/>
                        </a:rPr>
                        <a:t>11 143</a:t>
                      </a:r>
                      <a:endParaRPr lang="lv-LV" sz="1600" b="0" i="0" u="none" strike="noStrike" dirty="0">
                        <a:solidFill>
                          <a:srgbClr val="000000"/>
                        </a:solidFill>
                        <a:effectLst/>
                        <a:latin typeface="Calibri"/>
                      </a:endParaRPr>
                    </a:p>
                  </a:txBody>
                  <a:tcPr marL="7401" marR="7401" marT="7401" marB="0" anchor="b">
                    <a:solidFill>
                      <a:schemeClr val="accent2">
                        <a:lumMod val="40000"/>
                        <a:lumOff val="60000"/>
                      </a:schemeClr>
                    </a:solidFill>
                  </a:tcPr>
                </a:tc>
                <a:tc>
                  <a:txBody>
                    <a:bodyPr/>
                    <a:lstStyle/>
                    <a:p>
                      <a:pPr algn="r" fontAlgn="b"/>
                      <a:r>
                        <a:rPr lang="lv-LV" sz="1600" u="none" strike="noStrike" dirty="0">
                          <a:effectLst/>
                        </a:rPr>
                        <a:t>2 160</a:t>
                      </a:r>
                      <a:endParaRPr lang="lv-LV" sz="1600" b="0" i="0" u="none" strike="noStrike" dirty="0">
                        <a:solidFill>
                          <a:srgbClr val="000000"/>
                        </a:solidFill>
                        <a:effectLst/>
                        <a:latin typeface="Calibri"/>
                      </a:endParaRPr>
                    </a:p>
                  </a:txBody>
                  <a:tcPr marL="7401" marR="7401" marT="7401" marB="0" anchor="b">
                    <a:solidFill>
                      <a:schemeClr val="accent2">
                        <a:lumMod val="40000"/>
                        <a:lumOff val="60000"/>
                      </a:schemeClr>
                    </a:solidFill>
                  </a:tcPr>
                </a:tc>
              </a:tr>
              <a:tr h="175680">
                <a:tc>
                  <a:txBody>
                    <a:bodyPr/>
                    <a:lstStyle/>
                    <a:p>
                      <a:pPr algn="ctr" fontAlgn="ctr"/>
                      <a:r>
                        <a:rPr lang="lv-LV" sz="1600" u="none" strike="noStrike">
                          <a:effectLst/>
                        </a:rPr>
                        <a:t>2013</a:t>
                      </a:r>
                      <a:endParaRPr lang="lv-LV" sz="1600" b="1" i="0" u="none" strike="noStrike">
                        <a:solidFill>
                          <a:srgbClr val="000000"/>
                        </a:solidFill>
                        <a:effectLst/>
                        <a:latin typeface="Calibri"/>
                      </a:endParaRPr>
                    </a:p>
                  </a:txBody>
                  <a:tcPr marL="7401" marR="7401" marT="7401" marB="0" anchor="ctr"/>
                </a:tc>
                <a:tc>
                  <a:txBody>
                    <a:bodyPr/>
                    <a:lstStyle/>
                    <a:p>
                      <a:pPr algn="ctr" fontAlgn="ctr"/>
                      <a:endParaRPr lang="lv-LV" sz="1600" b="1" i="0" u="none" strike="noStrike">
                        <a:solidFill>
                          <a:srgbClr val="000000"/>
                        </a:solidFill>
                        <a:effectLst/>
                        <a:latin typeface="Calibri"/>
                      </a:endParaRPr>
                    </a:p>
                  </a:txBody>
                  <a:tcPr marL="7401" marR="7401" marT="7401" marB="0" anchor="ctr"/>
                </a:tc>
                <a:tc>
                  <a:txBody>
                    <a:bodyPr/>
                    <a:lstStyle/>
                    <a:p>
                      <a:pPr algn="r" fontAlgn="ctr"/>
                      <a:r>
                        <a:rPr lang="lv-LV" sz="1600" u="none" strike="noStrike">
                          <a:effectLst/>
                        </a:rPr>
                        <a:t>22 561</a:t>
                      </a:r>
                      <a:endParaRPr lang="lv-LV" sz="1600" b="0" i="0" u="none" strike="noStrike">
                        <a:solidFill>
                          <a:srgbClr val="000000"/>
                        </a:solidFill>
                        <a:effectLst/>
                        <a:latin typeface="Calibri"/>
                      </a:endParaRPr>
                    </a:p>
                  </a:txBody>
                  <a:tcPr marL="7401" marR="7401" marT="7401" marB="0" anchor="ctr"/>
                </a:tc>
                <a:tc>
                  <a:txBody>
                    <a:bodyPr/>
                    <a:lstStyle/>
                    <a:p>
                      <a:pPr algn="r" fontAlgn="b"/>
                      <a:r>
                        <a:rPr lang="lv-LV" sz="1600" u="none" strike="noStrike" dirty="0">
                          <a:effectLst/>
                        </a:rPr>
                        <a:t>5 391</a:t>
                      </a:r>
                      <a:endParaRPr lang="lv-LV" sz="1600" b="0" i="0" u="none" strike="noStrike" dirty="0">
                        <a:solidFill>
                          <a:srgbClr val="000000"/>
                        </a:solidFill>
                        <a:effectLst/>
                        <a:latin typeface="Calibri"/>
                      </a:endParaRPr>
                    </a:p>
                  </a:txBody>
                  <a:tcPr marL="7401" marR="7401" marT="7401" marB="0" anchor="b">
                    <a:solidFill>
                      <a:schemeClr val="accent2">
                        <a:lumMod val="40000"/>
                        <a:lumOff val="60000"/>
                      </a:schemeClr>
                    </a:solidFill>
                  </a:tcPr>
                </a:tc>
                <a:tc>
                  <a:txBody>
                    <a:bodyPr/>
                    <a:lstStyle/>
                    <a:p>
                      <a:pPr algn="r" fontAlgn="b"/>
                      <a:r>
                        <a:rPr lang="lv-LV" sz="1600" u="none" strike="noStrike" dirty="0">
                          <a:effectLst/>
                        </a:rPr>
                        <a:t>2 908</a:t>
                      </a:r>
                      <a:endParaRPr lang="lv-LV" sz="1600" b="0" i="0" u="none" strike="noStrike" dirty="0">
                        <a:solidFill>
                          <a:srgbClr val="000000"/>
                        </a:solidFill>
                        <a:effectLst/>
                        <a:latin typeface="Calibri"/>
                      </a:endParaRPr>
                    </a:p>
                  </a:txBody>
                  <a:tcPr marL="7401" marR="7401" marT="7401" marB="0" anchor="b">
                    <a:solidFill>
                      <a:schemeClr val="accent2">
                        <a:lumMod val="40000"/>
                        <a:lumOff val="60000"/>
                      </a:schemeClr>
                    </a:solidFill>
                  </a:tcPr>
                </a:tc>
              </a:tr>
              <a:tr h="175680">
                <a:tc>
                  <a:txBody>
                    <a:bodyPr/>
                    <a:lstStyle/>
                    <a:p>
                      <a:pPr algn="ctr" fontAlgn="ctr"/>
                      <a:r>
                        <a:rPr lang="lv-LV" sz="1600" u="none" strike="noStrike">
                          <a:effectLst/>
                        </a:rPr>
                        <a:t>2014</a:t>
                      </a:r>
                      <a:endParaRPr lang="lv-LV" sz="1600" b="1" i="0" u="none" strike="noStrike">
                        <a:solidFill>
                          <a:srgbClr val="000000"/>
                        </a:solidFill>
                        <a:effectLst/>
                        <a:latin typeface="Calibri"/>
                      </a:endParaRPr>
                    </a:p>
                  </a:txBody>
                  <a:tcPr marL="7401" marR="7401" marT="7401" marB="0" anchor="ctr"/>
                </a:tc>
                <a:tc>
                  <a:txBody>
                    <a:bodyPr/>
                    <a:lstStyle/>
                    <a:p>
                      <a:pPr algn="ctr" fontAlgn="ctr"/>
                      <a:endParaRPr lang="lv-LV" sz="1600" b="1" i="0" u="none" strike="noStrike">
                        <a:solidFill>
                          <a:srgbClr val="000000"/>
                        </a:solidFill>
                        <a:effectLst/>
                        <a:latin typeface="Calibri"/>
                      </a:endParaRPr>
                    </a:p>
                  </a:txBody>
                  <a:tcPr marL="7401" marR="7401" marT="7401" marB="0" anchor="ctr"/>
                </a:tc>
                <a:tc>
                  <a:txBody>
                    <a:bodyPr/>
                    <a:lstStyle/>
                    <a:p>
                      <a:pPr algn="r" fontAlgn="ctr"/>
                      <a:r>
                        <a:rPr lang="lv-LV" sz="1600" u="none" strike="noStrike">
                          <a:effectLst/>
                        </a:rPr>
                        <a:t>19 017</a:t>
                      </a:r>
                      <a:endParaRPr lang="lv-LV" sz="1600" b="0" i="0" u="none" strike="noStrike">
                        <a:solidFill>
                          <a:srgbClr val="000000"/>
                        </a:solidFill>
                        <a:effectLst/>
                        <a:latin typeface="Calibri"/>
                      </a:endParaRPr>
                    </a:p>
                  </a:txBody>
                  <a:tcPr marL="7401" marR="7401" marT="7401" marB="0" anchor="ctr"/>
                </a:tc>
                <a:tc>
                  <a:txBody>
                    <a:bodyPr/>
                    <a:lstStyle/>
                    <a:p>
                      <a:pPr algn="r" fontAlgn="b"/>
                      <a:r>
                        <a:rPr lang="lv-LV" sz="1600" u="none" strike="noStrike">
                          <a:effectLst/>
                        </a:rPr>
                        <a:t>6 583</a:t>
                      </a:r>
                      <a:endParaRPr lang="lv-LV" sz="1600" b="0" i="0" u="none" strike="noStrike">
                        <a:solidFill>
                          <a:srgbClr val="000000"/>
                        </a:solidFill>
                        <a:effectLst/>
                        <a:latin typeface="Calibri"/>
                      </a:endParaRPr>
                    </a:p>
                  </a:txBody>
                  <a:tcPr marL="7401" marR="7401" marT="7401" marB="0" anchor="b">
                    <a:solidFill>
                      <a:schemeClr val="accent2">
                        <a:lumMod val="40000"/>
                        <a:lumOff val="60000"/>
                      </a:schemeClr>
                    </a:solidFill>
                  </a:tcPr>
                </a:tc>
                <a:tc>
                  <a:txBody>
                    <a:bodyPr/>
                    <a:lstStyle/>
                    <a:p>
                      <a:pPr algn="r" fontAlgn="b"/>
                      <a:r>
                        <a:rPr lang="lv-LV" sz="1600" u="none" strike="noStrike" dirty="0">
                          <a:effectLst/>
                        </a:rPr>
                        <a:t>3 782</a:t>
                      </a:r>
                      <a:endParaRPr lang="lv-LV" sz="1600" b="0" i="0" u="none" strike="noStrike" dirty="0">
                        <a:solidFill>
                          <a:srgbClr val="000000"/>
                        </a:solidFill>
                        <a:effectLst/>
                        <a:latin typeface="Calibri"/>
                      </a:endParaRPr>
                    </a:p>
                  </a:txBody>
                  <a:tcPr marL="7401" marR="7401" marT="7401" marB="0" anchor="b">
                    <a:solidFill>
                      <a:schemeClr val="accent2">
                        <a:lumMod val="40000"/>
                        <a:lumOff val="60000"/>
                      </a:schemeClr>
                    </a:solidFill>
                  </a:tcPr>
                </a:tc>
              </a:tr>
              <a:tr h="175680">
                <a:tc>
                  <a:txBody>
                    <a:bodyPr/>
                    <a:lstStyle/>
                    <a:p>
                      <a:pPr algn="ctr" fontAlgn="ctr"/>
                      <a:r>
                        <a:rPr lang="lv-LV" sz="1600" u="none" strike="noStrike">
                          <a:effectLst/>
                        </a:rPr>
                        <a:t>2015.g</a:t>
                      </a:r>
                      <a:endParaRPr lang="lv-LV" sz="1600" b="1" i="0" u="none" strike="noStrike">
                        <a:solidFill>
                          <a:srgbClr val="000000"/>
                        </a:solidFill>
                        <a:effectLst/>
                        <a:latin typeface="Calibri"/>
                      </a:endParaRPr>
                    </a:p>
                  </a:txBody>
                  <a:tcPr marL="7401" marR="7401" marT="7401" marB="0" anchor="ctr"/>
                </a:tc>
                <a:tc>
                  <a:txBody>
                    <a:bodyPr/>
                    <a:lstStyle/>
                    <a:p>
                      <a:pPr algn="ctr" fontAlgn="ctr"/>
                      <a:endParaRPr lang="lv-LV" sz="1600" b="1" i="0" u="none" strike="noStrike">
                        <a:solidFill>
                          <a:srgbClr val="000000"/>
                        </a:solidFill>
                        <a:effectLst/>
                        <a:latin typeface="Calibri"/>
                      </a:endParaRPr>
                    </a:p>
                  </a:txBody>
                  <a:tcPr marL="7401" marR="7401" marT="7401" marB="0" anchor="ctr"/>
                </a:tc>
                <a:tc>
                  <a:txBody>
                    <a:bodyPr/>
                    <a:lstStyle/>
                    <a:p>
                      <a:pPr algn="r" fontAlgn="ctr"/>
                      <a:r>
                        <a:rPr lang="lv-LV" sz="1600" u="none" strike="noStrike">
                          <a:effectLst/>
                        </a:rPr>
                        <a:t>20 119</a:t>
                      </a:r>
                      <a:endParaRPr lang="lv-LV" sz="1600" b="0" i="0" u="none" strike="noStrike">
                        <a:solidFill>
                          <a:srgbClr val="000000"/>
                        </a:solidFill>
                        <a:effectLst/>
                        <a:latin typeface="Calibri"/>
                      </a:endParaRPr>
                    </a:p>
                  </a:txBody>
                  <a:tcPr marL="7401" marR="7401" marT="7401" marB="0" anchor="ctr"/>
                </a:tc>
                <a:tc>
                  <a:txBody>
                    <a:bodyPr/>
                    <a:lstStyle/>
                    <a:p>
                      <a:pPr algn="r" fontAlgn="b"/>
                      <a:r>
                        <a:rPr lang="lv-LV" sz="1600" u="none" strike="noStrike" dirty="0">
                          <a:effectLst/>
                        </a:rPr>
                        <a:t>5 456</a:t>
                      </a:r>
                      <a:endParaRPr lang="lv-LV" sz="1600" b="0" i="0" u="none" strike="noStrike" dirty="0">
                        <a:solidFill>
                          <a:srgbClr val="000000"/>
                        </a:solidFill>
                        <a:effectLst/>
                        <a:latin typeface="Calibri"/>
                      </a:endParaRPr>
                    </a:p>
                  </a:txBody>
                  <a:tcPr marL="7401" marR="7401" marT="7401" marB="0" anchor="b">
                    <a:solidFill>
                      <a:schemeClr val="accent2">
                        <a:lumMod val="40000"/>
                        <a:lumOff val="60000"/>
                      </a:schemeClr>
                    </a:solidFill>
                  </a:tcPr>
                </a:tc>
                <a:tc>
                  <a:txBody>
                    <a:bodyPr/>
                    <a:lstStyle/>
                    <a:p>
                      <a:pPr algn="r" fontAlgn="b"/>
                      <a:r>
                        <a:rPr lang="lv-LV" sz="1600" u="none" strike="noStrike" dirty="0">
                          <a:effectLst/>
                        </a:rPr>
                        <a:t>4 023</a:t>
                      </a:r>
                      <a:endParaRPr lang="lv-LV" sz="1600" b="0" i="0" u="none" strike="noStrike" dirty="0">
                        <a:solidFill>
                          <a:srgbClr val="000000"/>
                        </a:solidFill>
                        <a:effectLst/>
                        <a:latin typeface="Calibri"/>
                      </a:endParaRPr>
                    </a:p>
                  </a:txBody>
                  <a:tcPr marL="7401" marR="7401" marT="7401" marB="0" anchor="b">
                    <a:solidFill>
                      <a:schemeClr val="accent2">
                        <a:lumMod val="40000"/>
                        <a:lumOff val="60000"/>
                      </a:schemeClr>
                    </a:solidFill>
                  </a:tcPr>
                </a:tc>
              </a:tr>
            </a:tbl>
          </a:graphicData>
        </a:graphic>
      </p:graphicFrame>
      <p:sp>
        <p:nvSpPr>
          <p:cNvPr id="5" name="Content Placeholder 2"/>
          <p:cNvSpPr txBox="1">
            <a:spLocks/>
          </p:cNvSpPr>
          <p:nvPr/>
        </p:nvSpPr>
        <p:spPr bwMode="auto">
          <a:xfrm>
            <a:off x="457200" y="4581128"/>
            <a:ext cx="8229600" cy="172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lv-LV" dirty="0"/>
          </a:p>
        </p:txBody>
      </p:sp>
    </p:spTree>
    <p:extLst>
      <p:ext uri="{BB962C8B-B14F-4D97-AF65-F5344CB8AC3E}">
        <p14:creationId xmlns:p14="http://schemas.microsoft.com/office/powerpoint/2010/main" val="3971669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936104"/>
          </a:xfrm>
        </p:spPr>
        <p:txBody>
          <a:bodyPr/>
          <a:lstStyle/>
          <a:p>
            <a:r>
              <a:rPr lang="lv-LV" dirty="0" smtClean="0"/>
              <a:t>Jaunas idejas, prasmes</a:t>
            </a:r>
            <a:endParaRPr lang="lv-LV" dirty="0"/>
          </a:p>
        </p:txBody>
      </p:sp>
      <p:sp>
        <p:nvSpPr>
          <p:cNvPr id="3" name="Content Placeholder 2"/>
          <p:cNvSpPr>
            <a:spLocks noGrp="1"/>
          </p:cNvSpPr>
          <p:nvPr>
            <p:ph idx="1"/>
          </p:nvPr>
        </p:nvSpPr>
        <p:spPr>
          <a:xfrm>
            <a:off x="1115616" y="1772816"/>
            <a:ext cx="6777317" cy="4273700"/>
          </a:xfrm>
        </p:spPr>
        <p:txBody>
          <a:bodyPr>
            <a:normAutofit fontScale="77500" lnSpcReduction="20000"/>
          </a:bodyPr>
          <a:lstStyle/>
          <a:p>
            <a:pPr marL="182880" indent="-182880" fontAlgn="auto">
              <a:spcAft>
                <a:spcPts val="0"/>
              </a:spcAft>
              <a:buFont typeface="Arial" pitchFamily="34" charset="0"/>
              <a:buChar char="•"/>
              <a:defRPr/>
            </a:pPr>
            <a:endParaRPr lang="lv-LV" dirty="0" smtClean="0"/>
          </a:p>
          <a:p>
            <a:pPr marL="182880" indent="-182880" fontAlgn="auto">
              <a:spcAft>
                <a:spcPts val="0"/>
              </a:spcAft>
              <a:buFont typeface="Arial" pitchFamily="34" charset="0"/>
              <a:buChar char="•"/>
              <a:defRPr/>
            </a:pPr>
            <a:r>
              <a:rPr lang="lv-LV" dirty="0" smtClean="0"/>
              <a:t>Daudzi</a:t>
            </a:r>
            <a:r>
              <a:rPr lang="lv-LV" dirty="0"/>
              <a:t>, dzīvojot ārzemēs, </a:t>
            </a:r>
            <a:r>
              <a:rPr lang="lv-LV" b="1" dirty="0"/>
              <a:t>ir ieguvuši lielāku pašpārliecību</a:t>
            </a:r>
            <a:r>
              <a:rPr lang="lv-LV" dirty="0"/>
              <a:t>, attīstījuši spējas uzņemties atbildību par savu dzīvi un labklājību. Tas viņiem daudzos gadījumos ir ļāvis atrisināt savas finansiālās grūtības, un ir novedis pie savu vērtību pārvērtēšanas.</a:t>
            </a:r>
          </a:p>
          <a:p>
            <a:pPr marL="182880" indent="-182880" fontAlgn="auto">
              <a:spcAft>
                <a:spcPts val="0"/>
              </a:spcAft>
              <a:buFont typeface="Arial" pitchFamily="34" charset="0"/>
              <a:buChar char="•"/>
              <a:defRPr/>
            </a:pPr>
            <a:r>
              <a:rPr lang="lv-LV" dirty="0" smtClean="0"/>
              <a:t>Atgriešanās </a:t>
            </a:r>
            <a:r>
              <a:rPr lang="lv-LV" dirty="0"/>
              <a:t>dod lielāku brīvības sajūtu, pašpārliecību, ko veicina pazīstama kultūras un sociālā vide, iespēja runāt savā valodā, kā arī pārliecību par spēju saviem spēkiem risināt problēmsituācijas, negaidot uz palīdzību no ārpuses. </a:t>
            </a:r>
            <a:endParaRPr lang="lv-LV" dirty="0" smtClean="0"/>
          </a:p>
          <a:p>
            <a:pPr marL="182880" indent="-182880" fontAlgn="auto">
              <a:spcAft>
                <a:spcPts val="0"/>
              </a:spcAft>
              <a:buFont typeface="Arial" pitchFamily="34" charset="0"/>
              <a:buChar char="•"/>
              <a:defRPr/>
            </a:pPr>
            <a:r>
              <a:rPr lang="lv-LV" dirty="0" smtClean="0"/>
              <a:t>Tie</a:t>
            </a:r>
            <a:r>
              <a:rPr lang="lv-LV" dirty="0"/>
              <a:t>, kuri atgriezušies mājās jūtas </a:t>
            </a:r>
            <a:r>
              <a:rPr lang="lv-LV" b="1" dirty="0"/>
              <a:t>stiprāki un vairāk spējīgi ietekmēt savu dzīvi</a:t>
            </a:r>
            <a:r>
              <a:rPr lang="lv-LV" dirty="0"/>
              <a:t> nekā pirms aizbraukšanas, un ir ieguvuši skaidru izpratni par to, ko viņi dzīvē vēlas un kur to vislabprātāk pavadītu.   </a:t>
            </a:r>
          </a:p>
        </p:txBody>
      </p:sp>
    </p:spTree>
    <p:extLst>
      <p:ext uri="{BB962C8B-B14F-4D97-AF65-F5344CB8AC3E}">
        <p14:creationId xmlns:p14="http://schemas.microsoft.com/office/powerpoint/2010/main" val="565528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Subtitle 2"/>
          <p:cNvSpPr txBox="1">
            <a:spLocks/>
          </p:cNvSpPr>
          <p:nvPr/>
        </p:nvSpPr>
        <p:spPr bwMode="auto">
          <a:xfrm>
            <a:off x="2857488" y="6357958"/>
            <a:ext cx="6178562" cy="268267"/>
          </a:xfrm>
          <a:prstGeom prst="rect">
            <a:avLst/>
          </a:prstGeom>
          <a:noFill/>
          <a:ln w="9525">
            <a:noFill/>
            <a:miter lim="800000"/>
            <a:headEnd/>
            <a:tailEnd/>
          </a:ln>
        </p:spPr>
        <p:txBody>
          <a:bodyPr/>
          <a:lstStyle/>
          <a:p>
            <a:pPr algn="just" eaLnBrk="1" hangingPunct="1"/>
            <a:r>
              <a:rPr lang="lv-LV" sz="1000" b="1" dirty="0">
                <a:solidFill>
                  <a:srgbClr val="002060"/>
                </a:solidFill>
              </a:rPr>
              <a:t>ESF projekts "Latvijas emigrantu kopienas: nacionālā identitāte, transnacionālās attiecības un diasporas politika"</a:t>
            </a:r>
          </a:p>
          <a:p>
            <a:pPr algn="just" eaLnBrk="1" hangingPunct="1"/>
            <a:r>
              <a:rPr lang="lv-LV" sz="1000" b="1" dirty="0">
                <a:solidFill>
                  <a:srgbClr val="002060"/>
                </a:solidFill>
              </a:rPr>
              <a:t>Nr. 2013/0055/1DP/1.1.1.2.0/13/APIA/VIAA/040 </a:t>
            </a:r>
          </a:p>
        </p:txBody>
      </p:sp>
      <p:sp>
        <p:nvSpPr>
          <p:cNvPr id="7" name="Title 1"/>
          <p:cNvSpPr>
            <a:spLocks noGrp="1"/>
          </p:cNvSpPr>
          <p:nvPr>
            <p:ph type="title"/>
          </p:nvPr>
        </p:nvSpPr>
        <p:spPr>
          <a:xfrm>
            <a:off x="755576" y="692696"/>
            <a:ext cx="8004380" cy="864096"/>
          </a:xfrm>
        </p:spPr>
        <p:txBody>
          <a:bodyPr vert="horz" lIns="91440" tIns="45720" rIns="91440" bIns="45720" rtlCol="0" anchor="ctr">
            <a:normAutofit/>
          </a:bodyPr>
          <a:lstStyle/>
          <a:p>
            <a:r>
              <a:rPr lang="lv-LV" dirty="0" smtClean="0"/>
              <a:t>Dati</a:t>
            </a:r>
            <a:endParaRPr lang="lv-LV" dirty="0"/>
          </a:p>
        </p:txBody>
      </p:sp>
      <p:sp>
        <p:nvSpPr>
          <p:cNvPr id="8" name="Content Placeholder 2"/>
          <p:cNvSpPr txBox="1">
            <a:spLocks/>
          </p:cNvSpPr>
          <p:nvPr/>
        </p:nvSpPr>
        <p:spPr bwMode="auto">
          <a:xfrm>
            <a:off x="323528" y="1689408"/>
            <a:ext cx="8283575" cy="4302240"/>
          </a:xfrm>
          <a:prstGeom prst="rect">
            <a:avLst/>
          </a:prstGeom>
          <a:noFill/>
          <a:ln w="9525">
            <a:noFill/>
            <a:miter lim="800000"/>
            <a:headEnd/>
            <a:tailEnd/>
          </a:ln>
        </p:spPr>
        <p:txBody>
          <a:bodyPr/>
          <a:lstStyle/>
          <a:p>
            <a:pPr marL="342900" indent="-342900" algn="l" eaLnBrk="0" hangingPunct="0">
              <a:spcBef>
                <a:spcPct val="20000"/>
              </a:spcBef>
              <a:buFont typeface="Wingdings" pitchFamily="2" charset="2"/>
              <a:buChar char="þ"/>
              <a:defRPr/>
            </a:pPr>
            <a:endParaRPr lang="lv-LV" kern="0" dirty="0">
              <a:solidFill>
                <a:srgbClr val="000050"/>
              </a:solidFill>
              <a:latin typeface="Arial" pitchFamily="34" charset="0"/>
            </a:endParaRPr>
          </a:p>
          <a:p>
            <a:pPr marL="342900" indent="-342900" algn="l" eaLnBrk="0" hangingPunct="0">
              <a:spcBef>
                <a:spcPct val="20000"/>
              </a:spcBef>
              <a:buFont typeface="Wingdings" pitchFamily="2" charset="2"/>
              <a:buNone/>
              <a:defRPr/>
            </a:pPr>
            <a:endParaRPr lang="lv-LV" kern="0" dirty="0">
              <a:solidFill>
                <a:srgbClr val="000050"/>
              </a:solidFill>
              <a:latin typeface="Arial" pitchFamily="34" charset="0"/>
            </a:endParaRPr>
          </a:p>
        </p:txBody>
      </p:sp>
      <p:sp>
        <p:nvSpPr>
          <p:cNvPr id="5" name="Content Placeholder 2"/>
          <p:cNvSpPr txBox="1">
            <a:spLocks/>
          </p:cNvSpPr>
          <p:nvPr/>
        </p:nvSpPr>
        <p:spPr bwMode="auto">
          <a:xfrm>
            <a:off x="469091" y="1556792"/>
            <a:ext cx="8221691" cy="4567472"/>
          </a:xfrm>
          <a:prstGeom prst="rect">
            <a:avLst/>
          </a:prstGeom>
          <a:noFill/>
          <a:ln w="9525">
            <a:noFill/>
            <a:miter lim="800000"/>
            <a:headEnd/>
            <a:tailEnd/>
          </a:ln>
        </p:spPr>
        <p:txBody>
          <a:bodyPr/>
          <a:lstStyle/>
          <a:p>
            <a:pPr marL="342900" indent="-342900" algn="just" eaLnBrk="0" hangingPunct="0">
              <a:spcBef>
                <a:spcPct val="20000"/>
              </a:spcBef>
              <a:buFont typeface="Arial" pitchFamily="34" charset="0"/>
              <a:buChar char="•"/>
              <a:defRPr/>
            </a:pPr>
            <a:r>
              <a:rPr lang="lv-LV" sz="2000" b="1" kern="0" dirty="0" smtClean="0"/>
              <a:t>Politikas dokumentu analīze</a:t>
            </a:r>
            <a:r>
              <a:rPr lang="lv-LV" sz="1600" kern="0" dirty="0" smtClean="0"/>
              <a:t> 2008.-2014.</a:t>
            </a:r>
          </a:p>
          <a:p>
            <a:pPr marL="342900" indent="-342900" algn="just" eaLnBrk="0" hangingPunct="0">
              <a:spcBef>
                <a:spcPct val="20000"/>
              </a:spcBef>
              <a:buFont typeface="Arial" pitchFamily="34" charset="0"/>
              <a:buChar char="•"/>
              <a:defRPr/>
            </a:pPr>
            <a:r>
              <a:rPr lang="lv-LV" sz="2000" b="1" dirty="0" smtClean="0"/>
              <a:t>Aptauja</a:t>
            </a:r>
            <a:r>
              <a:rPr lang="lv-LV" sz="2000" dirty="0" smtClean="0"/>
              <a:t>: 14 068</a:t>
            </a:r>
            <a:r>
              <a:rPr lang="pl-PL" sz="2000" dirty="0" smtClean="0"/>
              <a:t> </a:t>
            </a:r>
            <a:r>
              <a:rPr lang="lv-LV" sz="2000" dirty="0" smtClean="0"/>
              <a:t>Latvijas emigrantu 15+ aptauja no 118 valstīm. </a:t>
            </a:r>
          </a:p>
          <a:p>
            <a:pPr marL="800100" lvl="1" indent="-342900" algn="just" eaLnBrk="0" hangingPunct="0">
              <a:spcBef>
                <a:spcPct val="20000"/>
              </a:spcBef>
              <a:buFont typeface="Arial" pitchFamily="34" charset="0"/>
              <a:buChar char="•"/>
              <a:defRPr/>
            </a:pPr>
            <a:r>
              <a:rPr lang="lv-LV" sz="1600" dirty="0" smtClean="0"/>
              <a:t>Aptaujas metode: internetaptauja. </a:t>
            </a:r>
          </a:p>
          <a:p>
            <a:pPr marL="800100" lvl="1" indent="-342900" algn="just" eaLnBrk="0" hangingPunct="0">
              <a:spcBef>
                <a:spcPct val="20000"/>
              </a:spcBef>
              <a:buFont typeface="Arial" pitchFamily="34" charset="0"/>
              <a:buChar char="•"/>
              <a:defRPr/>
            </a:pPr>
            <a:r>
              <a:rPr lang="lv-LV" sz="1600" dirty="0" smtClean="0"/>
              <a:t>Aptaujas laiks: 2014. gada 4. augusts – 30. oktobris</a:t>
            </a:r>
          </a:p>
          <a:p>
            <a:pPr marL="800100" lvl="1" indent="-342900" algn="just" eaLnBrk="0" hangingPunct="0">
              <a:spcBef>
                <a:spcPct val="20000"/>
              </a:spcBef>
              <a:buFont typeface="Arial" pitchFamily="34" charset="0"/>
              <a:buChar char="•"/>
              <a:defRPr/>
            </a:pPr>
            <a:r>
              <a:rPr lang="lv-LV" sz="1600" dirty="0" smtClean="0"/>
              <a:t>Turpmākā analīzē izmantoti statistiski svērti dati, lai korekti atspoguļotu visu vecuma/dzimuma/tautību/izglītības/valstu/emigrācijas viļņu viedokli.</a:t>
            </a:r>
          </a:p>
          <a:p>
            <a:pPr marL="342900" indent="-342900" algn="just" eaLnBrk="0" hangingPunct="0">
              <a:spcBef>
                <a:spcPct val="20000"/>
              </a:spcBef>
              <a:buFont typeface="Arial" pitchFamily="34" charset="0"/>
              <a:buChar char="•"/>
              <a:defRPr/>
            </a:pPr>
            <a:r>
              <a:rPr lang="lv-LV" sz="2000" b="1" dirty="0" smtClean="0"/>
              <a:t>Padziļinātas intervijas u.c. metodes: </a:t>
            </a:r>
          </a:p>
          <a:p>
            <a:pPr marL="800100" lvl="1" indent="-342900" algn="just" eaLnBrk="0" hangingPunct="0">
              <a:spcBef>
                <a:spcPct val="20000"/>
              </a:spcBef>
              <a:buFont typeface="Arial" pitchFamily="34" charset="0"/>
              <a:buChar char="•"/>
              <a:defRPr/>
            </a:pPr>
            <a:r>
              <a:rPr lang="lv-LV" sz="1600" dirty="0" smtClean="0"/>
              <a:t>159 </a:t>
            </a:r>
            <a:r>
              <a:rPr lang="lv-LV" sz="1600" dirty="0"/>
              <a:t>intervijas ar latviešiem un Latvijas valstspiederīgajiem ārpus Latvijas, kuri aizbrauca no Latvijas pēc 1991. </a:t>
            </a:r>
            <a:r>
              <a:rPr lang="lv-LV" sz="1600" dirty="0" smtClean="0"/>
              <a:t>gada (AVS, Zviedrija, Norvēģija, Lielbritānija, Vācija)</a:t>
            </a:r>
          </a:p>
          <a:p>
            <a:pPr marL="800100" lvl="1" indent="-342900" algn="just" eaLnBrk="0" hangingPunct="0">
              <a:spcBef>
                <a:spcPct val="20000"/>
              </a:spcBef>
              <a:buFont typeface="Arial" pitchFamily="34" charset="0"/>
              <a:buChar char="•"/>
              <a:defRPr/>
            </a:pPr>
            <a:r>
              <a:rPr lang="lv-LV" sz="1600" dirty="0"/>
              <a:t>18 padziļinātās daļēji strukturētās intervijas ar tiem, kuri un atgriezušies. </a:t>
            </a:r>
          </a:p>
          <a:p>
            <a:pPr marL="800100" lvl="1" indent="-342900" algn="just" eaLnBrk="0" hangingPunct="0">
              <a:spcBef>
                <a:spcPct val="20000"/>
              </a:spcBef>
              <a:buFont typeface="Arial" pitchFamily="34" charset="0"/>
              <a:buChar char="•"/>
              <a:defRPr/>
            </a:pPr>
            <a:r>
              <a:rPr lang="lv-LV" sz="1600" dirty="0" smtClean="0"/>
              <a:t>16 </a:t>
            </a:r>
            <a:r>
              <a:rPr lang="lv-LV" sz="1600" dirty="0"/>
              <a:t>intervijas ar diasporas un remigrācijas politikas ekspertiem </a:t>
            </a:r>
            <a:endParaRPr lang="lv-LV" sz="1600" dirty="0" smtClean="0"/>
          </a:p>
          <a:p>
            <a:pPr marL="800100" lvl="1" indent="-342900" algn="just" eaLnBrk="0" hangingPunct="0">
              <a:spcBef>
                <a:spcPct val="20000"/>
              </a:spcBef>
              <a:buFont typeface="Arial" pitchFamily="34" charset="0"/>
              <a:buChar char="•"/>
              <a:defRPr/>
            </a:pPr>
            <a:r>
              <a:rPr lang="lv-LV" sz="1600" kern="0" dirty="0" smtClean="0"/>
              <a:t>Intervijas ir veiktas laikā no 2014.gada februārim līdz novembrim</a:t>
            </a:r>
          </a:p>
          <a:p>
            <a:pPr marL="342900" indent="-342900" eaLnBrk="0" hangingPunct="0">
              <a:spcBef>
                <a:spcPct val="20000"/>
              </a:spcBef>
              <a:defRPr/>
            </a:pPr>
            <a:endParaRPr lang="lv-LV" sz="2000" kern="0" dirty="0" smtClean="0"/>
          </a:p>
          <a:p>
            <a:pPr marL="342900" indent="-342900" eaLnBrk="0" hangingPunct="0">
              <a:spcBef>
                <a:spcPct val="20000"/>
              </a:spcBef>
              <a:defRPr/>
            </a:pPr>
            <a:endParaRPr lang="lv-LV" sz="2000" kern="0" dirty="0" smtClean="0"/>
          </a:p>
          <a:p>
            <a:pPr marL="342900" indent="-342900" eaLnBrk="0" hangingPunct="0">
              <a:spcBef>
                <a:spcPct val="20000"/>
              </a:spcBef>
              <a:defRPr/>
            </a:pPr>
            <a:endParaRPr lang="lv-LV" sz="2000" kern="0" dirty="0" smtClean="0"/>
          </a:p>
          <a:p>
            <a:pPr marL="342900" indent="-342900" eaLnBrk="0" hangingPunct="0">
              <a:spcBef>
                <a:spcPct val="20000"/>
              </a:spcBef>
              <a:defRPr/>
            </a:pPr>
            <a:endParaRPr lang="lv-LV" sz="2000" kern="0" dirty="0"/>
          </a:p>
          <a:p>
            <a:pPr marL="342900" indent="-342900" eaLnBrk="0" hangingPunct="0">
              <a:spcBef>
                <a:spcPct val="20000"/>
              </a:spcBef>
              <a:defRPr/>
            </a:pPr>
            <a:endParaRPr lang="lv-LV" sz="2000" kern="0" dirty="0"/>
          </a:p>
        </p:txBody>
      </p:sp>
    </p:spTree>
    <p:extLst>
      <p:ext uri="{BB962C8B-B14F-4D97-AF65-F5344CB8AC3E}">
        <p14:creationId xmlns:p14="http://schemas.microsoft.com/office/powerpoint/2010/main" val="1361168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a:spLocks noGrp="1"/>
          </p:cNvSpPr>
          <p:nvPr>
            <p:ph type="title"/>
          </p:nvPr>
        </p:nvSpPr>
        <p:spPr>
          <a:xfrm>
            <a:off x="428596" y="285728"/>
            <a:ext cx="8207375" cy="649288"/>
          </a:xfrm>
        </p:spPr>
        <p:txBody>
          <a:bodyPr vert="horz" lIns="91440" tIns="45720" rIns="91440" bIns="45720" rtlCol="0" anchor="ctr">
            <a:normAutofit fontScale="90000"/>
          </a:bodyPr>
          <a:lstStyle/>
          <a:p>
            <a:r>
              <a:rPr lang="lv-LV" dirty="0"/>
              <a:t>Mērķa grupas </a:t>
            </a:r>
            <a:r>
              <a:rPr lang="lv-LV" dirty="0" smtClean="0"/>
              <a:t>viedokļi</a:t>
            </a:r>
            <a:endParaRPr lang="lv-LV" dirty="0"/>
          </a:p>
        </p:txBody>
      </p:sp>
      <p:sp>
        <p:nvSpPr>
          <p:cNvPr id="8" name="Content Placeholder 2"/>
          <p:cNvSpPr txBox="1">
            <a:spLocks/>
          </p:cNvSpPr>
          <p:nvPr/>
        </p:nvSpPr>
        <p:spPr bwMode="auto">
          <a:xfrm>
            <a:off x="438150" y="1142984"/>
            <a:ext cx="8283575" cy="4302240"/>
          </a:xfrm>
          <a:prstGeom prst="rect">
            <a:avLst/>
          </a:prstGeom>
          <a:noFill/>
          <a:ln w="9525">
            <a:noFill/>
            <a:miter lim="800000"/>
            <a:headEnd/>
            <a:tailEnd/>
          </a:ln>
        </p:spPr>
        <p:txBody>
          <a:bodyPr/>
          <a:lstStyle/>
          <a:p>
            <a:pPr marL="342900" indent="-342900" algn="l" eaLnBrk="0" hangingPunct="0">
              <a:spcBef>
                <a:spcPct val="20000"/>
              </a:spcBef>
              <a:buFont typeface="Wingdings" pitchFamily="2" charset="2"/>
              <a:buChar char="þ"/>
              <a:defRPr/>
            </a:pPr>
            <a:endParaRPr lang="lv-LV" kern="0" dirty="0">
              <a:solidFill>
                <a:srgbClr val="000050"/>
              </a:solidFill>
              <a:latin typeface="Arial" pitchFamily="34" charset="0"/>
            </a:endParaRPr>
          </a:p>
          <a:p>
            <a:pPr marL="342900" indent="-342900" algn="l" eaLnBrk="0" hangingPunct="0">
              <a:spcBef>
                <a:spcPct val="20000"/>
              </a:spcBef>
              <a:buFont typeface="Wingdings" pitchFamily="2" charset="2"/>
              <a:buNone/>
              <a:defRPr/>
            </a:pPr>
            <a:endParaRPr lang="lv-LV" kern="0" dirty="0">
              <a:solidFill>
                <a:srgbClr val="000050"/>
              </a:solidFill>
              <a:latin typeface="Arial" pitchFamily="34" charset="0"/>
            </a:endParaRPr>
          </a:p>
        </p:txBody>
      </p:sp>
      <p:sp>
        <p:nvSpPr>
          <p:cNvPr id="5" name="Content Placeholder 2"/>
          <p:cNvSpPr txBox="1">
            <a:spLocks/>
          </p:cNvSpPr>
          <p:nvPr/>
        </p:nvSpPr>
        <p:spPr bwMode="auto">
          <a:xfrm>
            <a:off x="683568" y="1268760"/>
            <a:ext cx="7776864" cy="5017760"/>
          </a:xfrm>
          <a:prstGeom prst="rect">
            <a:avLst/>
          </a:prstGeom>
          <a:noFill/>
          <a:ln w="9525">
            <a:noFill/>
            <a:miter lim="800000"/>
            <a:headEnd/>
            <a:tailEnd/>
          </a:ln>
        </p:spPr>
        <p:txBody>
          <a:bodyPr/>
          <a:lstStyle/>
          <a:p>
            <a:r>
              <a:rPr lang="lv-LV" b="1" dirty="0" smtClean="0"/>
              <a:t>Reemigrācijas politika ir politiķu deklaratīva rīcība elektorāta piesaistīšanai un varas iegūšanai</a:t>
            </a:r>
            <a:r>
              <a:rPr lang="lv-LV" dirty="0" smtClean="0"/>
              <a:t>:</a:t>
            </a:r>
          </a:p>
          <a:p>
            <a:endParaRPr lang="lv-LV" dirty="0" smtClean="0"/>
          </a:p>
          <a:p>
            <a:r>
              <a:rPr lang="lv-LV" i="1" dirty="0" smtClean="0"/>
              <a:t>Viņiem </a:t>
            </a:r>
            <a:r>
              <a:rPr lang="lv-LV" dirty="0" smtClean="0"/>
              <a:t>[plāna autoriem] </a:t>
            </a:r>
            <a:r>
              <a:rPr lang="lv-LV" i="1" dirty="0" smtClean="0"/>
              <a:t>taču bija kaut kas, ka viņi maksās tiem, kuri gribēs atgriezties. Es nedomāju, ka viņi domā par cilvēkiem. Kā jau visi politiķi jebkurā valstī viņi nedomā par cilvēkiem, bet domā par varu. Viņiem visiem vajag varu. Viņi ir gatavi piedāvāt visu ko, lai tikai cilvēki par viņiem nobalsotu, bet tas ir… Kā lai saka? No tā cilvēkiem īpašas jēgas nav. Ļoti reti kurš politiķis kaut ko dara. (UK_13)</a:t>
            </a:r>
          </a:p>
          <a:p>
            <a:endParaRPr lang="lv-LV" i="1" dirty="0"/>
          </a:p>
          <a:p>
            <a:r>
              <a:rPr lang="lv-LV" b="1" dirty="0" smtClean="0"/>
              <a:t>Šķirtne starp “mums”, emigrācijā dzīvojošajiem, un “viņiem”, politikas veidotājiem, slēptā “viņiem” piešķirtā nozīme ir plašāka, ar “viņiem” saprotot valsti</a:t>
            </a:r>
          </a:p>
          <a:p>
            <a:endParaRPr lang="lv-LV" sz="1200" dirty="0" smtClean="0"/>
          </a:p>
          <a:p>
            <a:r>
              <a:rPr lang="lv-LV" i="1" dirty="0" smtClean="0"/>
              <a:t>Ka viņi grib, lai mēs atgriežamies? Jā? Nu un, tālāk? Dabūs viņi mūs tur. Un tālāk, kas būs? Kas būs tālāk, lūdzu? Dabūsiet jūs mūs atpakaļ. Un? Tāpat viņi nespēs nodrošināt to mierīgo, labo dzīvi, ko viņi ir guvuši ārvalstīs, pie kā viņi ir pieraduši gadiem. Es domāju, tas viņus vispār neinteresē. Viņi var darīt, ko viņi grib. (DE_07)</a:t>
            </a:r>
            <a:endParaRPr lang="lv-LV" dirty="0" smtClean="0"/>
          </a:p>
          <a:p>
            <a:endParaRPr lang="lv-LV" dirty="0"/>
          </a:p>
          <a:p>
            <a:pPr marL="342900" indent="-342900" eaLnBrk="0" hangingPunct="0">
              <a:spcBef>
                <a:spcPct val="20000"/>
              </a:spcBef>
              <a:defRPr/>
            </a:pPr>
            <a:endParaRPr lang="lv-LV" kern="0" dirty="0" smtClean="0"/>
          </a:p>
          <a:p>
            <a:pPr marL="342900" indent="-342900" eaLnBrk="0" hangingPunct="0">
              <a:spcBef>
                <a:spcPct val="20000"/>
              </a:spcBef>
              <a:defRPr/>
            </a:pPr>
            <a:endParaRPr lang="lv-LV" sz="2400" kern="0" dirty="0"/>
          </a:p>
          <a:p>
            <a:pPr marL="342900" indent="-342900" eaLnBrk="0" hangingPunct="0">
              <a:spcBef>
                <a:spcPct val="20000"/>
              </a:spcBef>
              <a:defRPr/>
            </a:pPr>
            <a:endParaRPr lang="lv-LV" sz="2400" kern="0" dirty="0"/>
          </a:p>
        </p:txBody>
      </p:sp>
    </p:spTree>
    <p:extLst>
      <p:ext uri="{BB962C8B-B14F-4D97-AF65-F5344CB8AC3E}">
        <p14:creationId xmlns:p14="http://schemas.microsoft.com/office/powerpoint/2010/main" val="130167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024744" cy="1512168"/>
          </a:xfrm>
        </p:spPr>
        <p:txBody>
          <a:bodyPr>
            <a:normAutofit/>
          </a:bodyPr>
          <a:lstStyle/>
          <a:p>
            <a:r>
              <a:rPr lang="lv-LV" dirty="0" smtClean="0"/>
              <a:t>Diasporas politikas simboliskā loma</a:t>
            </a:r>
            <a:endParaRPr lang="lv-LV" dirty="0"/>
          </a:p>
        </p:txBody>
      </p:sp>
      <p:sp>
        <p:nvSpPr>
          <p:cNvPr id="3" name="Content Placeholder 2"/>
          <p:cNvSpPr>
            <a:spLocks noGrp="1"/>
          </p:cNvSpPr>
          <p:nvPr>
            <p:ph idx="1"/>
          </p:nvPr>
        </p:nvSpPr>
        <p:spPr>
          <a:xfrm>
            <a:off x="1043608" y="2132856"/>
            <a:ext cx="7128792" cy="4320480"/>
          </a:xfrm>
        </p:spPr>
        <p:txBody>
          <a:bodyPr>
            <a:normAutofit/>
          </a:bodyPr>
          <a:lstStyle/>
          <a:p>
            <a:r>
              <a:rPr lang="lv-LV" sz="1900" dirty="0" smtClean="0"/>
              <a:t>80% «jaunās diasporas» pārstāvju un ap 60% «vecās diasporas» uzskata, ka </a:t>
            </a:r>
            <a:r>
              <a:rPr lang="lv-LV" sz="1900" b="1" dirty="0" smtClean="0"/>
              <a:t>Latvijas valdību neinteresē </a:t>
            </a:r>
            <a:r>
              <a:rPr lang="lv-LV" sz="1900" dirty="0" smtClean="0"/>
              <a:t>tādi cilvēki kā viņi un ka </a:t>
            </a:r>
            <a:r>
              <a:rPr lang="lv-LV" sz="1900" b="1" dirty="0" smtClean="0"/>
              <a:t>politķiem </a:t>
            </a:r>
            <a:r>
              <a:rPr lang="lv-LV" sz="1900" b="1" dirty="0"/>
              <a:t>Latvijā nerūp ārzemēs dzīvojošo Latvijas valstspiederīgo </a:t>
            </a:r>
            <a:r>
              <a:rPr lang="lv-LV" sz="1900" b="1" dirty="0" smtClean="0"/>
              <a:t>situācija</a:t>
            </a:r>
            <a:r>
              <a:rPr lang="lv-LV" sz="1900" dirty="0" smtClean="0"/>
              <a:t>, turpretī tikai 20% jūtas, ka viņi ārzemēs nevienam nav vajadzīgi.</a:t>
            </a:r>
          </a:p>
          <a:p>
            <a:endParaRPr lang="lv-LV" sz="1900" dirty="0" smtClean="0"/>
          </a:p>
          <a:p>
            <a:r>
              <a:rPr lang="lv-LV" sz="1900" dirty="0" smtClean="0"/>
              <a:t>Nepieciešams </a:t>
            </a:r>
            <a:r>
              <a:rPr lang="lv-LV" sz="1900" b="1" dirty="0" smtClean="0">
                <a:solidFill>
                  <a:srgbClr val="00B0F0"/>
                </a:solidFill>
              </a:rPr>
              <a:t>uzturēt un attīstīt dialogu ar diasporu</a:t>
            </a:r>
            <a:r>
              <a:rPr lang="lv-LV" sz="1900" dirty="0" smtClean="0">
                <a:solidFill>
                  <a:srgbClr val="00B0F0"/>
                </a:solidFill>
              </a:rPr>
              <a:t> </a:t>
            </a:r>
            <a:r>
              <a:rPr lang="lv-LV" sz="1900" dirty="0"/>
              <a:t>un </a:t>
            </a:r>
            <a:r>
              <a:rPr lang="lv-LV" sz="1900" b="1" dirty="0"/>
              <a:t>ar darbiem </a:t>
            </a:r>
            <a:r>
              <a:rPr lang="lv-LV" sz="1900" b="1" dirty="0" smtClean="0">
                <a:solidFill>
                  <a:srgbClr val="00B0F0"/>
                </a:solidFill>
              </a:rPr>
              <a:t>apliecināt </a:t>
            </a:r>
            <a:r>
              <a:rPr lang="lv-LV" sz="1900" b="1" dirty="0">
                <a:solidFill>
                  <a:srgbClr val="00B0F0"/>
                </a:solidFill>
              </a:rPr>
              <a:t>diasporas interešu </a:t>
            </a:r>
            <a:r>
              <a:rPr lang="lv-LV" sz="1900" b="1" dirty="0" smtClean="0">
                <a:solidFill>
                  <a:srgbClr val="00B0F0"/>
                </a:solidFill>
              </a:rPr>
              <a:t>pārstāvniecību</a:t>
            </a:r>
            <a:r>
              <a:rPr lang="lv-LV" sz="1900" dirty="0" smtClean="0"/>
              <a:t>. </a:t>
            </a:r>
            <a:endParaRPr lang="lv-LV" sz="1900" dirty="0"/>
          </a:p>
          <a:p>
            <a:pPr marL="68580" indent="0" algn="ctr">
              <a:buNone/>
            </a:pPr>
            <a:endParaRPr lang="lv-LV" sz="1900" b="1" dirty="0" smtClean="0"/>
          </a:p>
          <a:p>
            <a:endParaRPr lang="lv-LV" dirty="0"/>
          </a:p>
        </p:txBody>
      </p:sp>
    </p:spTree>
    <p:extLst>
      <p:ext uri="{BB962C8B-B14F-4D97-AF65-F5344CB8AC3E}">
        <p14:creationId xmlns:p14="http://schemas.microsoft.com/office/powerpoint/2010/main" val="90723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24744" cy="745152"/>
          </a:xfrm>
        </p:spPr>
        <p:txBody>
          <a:bodyPr>
            <a:normAutofit/>
          </a:bodyPr>
          <a:lstStyle/>
          <a:p>
            <a:r>
              <a:rPr lang="lv-LV" dirty="0" smtClean="0"/>
              <a:t>Mazināt emigrāciju</a:t>
            </a:r>
            <a:endParaRPr lang="lv-LV" dirty="0"/>
          </a:p>
        </p:txBody>
      </p:sp>
      <p:sp>
        <p:nvSpPr>
          <p:cNvPr id="3" name="Content Placeholder 2"/>
          <p:cNvSpPr>
            <a:spLocks noGrp="1"/>
          </p:cNvSpPr>
          <p:nvPr>
            <p:ph idx="1"/>
          </p:nvPr>
        </p:nvSpPr>
        <p:spPr>
          <a:xfrm>
            <a:off x="1043492" y="1484784"/>
            <a:ext cx="7560956" cy="4896544"/>
          </a:xfrm>
        </p:spPr>
        <p:txBody>
          <a:bodyPr>
            <a:normAutofit fontScale="70000" lnSpcReduction="20000"/>
          </a:bodyPr>
          <a:lstStyle/>
          <a:p>
            <a:r>
              <a:rPr lang="lv-LV" dirty="0" smtClean="0"/>
              <a:t>Tā </a:t>
            </a:r>
            <a:r>
              <a:rPr lang="lv-LV" dirty="0"/>
              <a:t>vietā, lai sekmētu cilvēku atgriešanos, drīzāk būtu </a:t>
            </a:r>
            <a:r>
              <a:rPr lang="lv-LV" b="1" dirty="0"/>
              <a:t>jākoncentrē dažāda veida resursi uz to, lai saglabātu esošo cilvēkkapitālu Latvijā :</a:t>
            </a:r>
          </a:p>
          <a:p>
            <a:endParaRPr lang="lv-LV" dirty="0"/>
          </a:p>
          <a:p>
            <a:r>
              <a:rPr lang="lv-LV" i="1" dirty="0"/>
              <a:t>(..) Tad, ja mēs viņus kaut kā dabūsim šeit, viņiem dzīves līmenis smagi kritīsies (..). Mēs neko neiegūsim no tā. Jautājums man ir – kāpēc mums vajag, lai atbrauc atpakaļ tie, kas aizbraukuši? Dēļ tā skaita? Dēļ profesionālisma? (..) varbūt viņi var dzīvot Anglijā un vienalga kaut ko dot Latvijai, viņiem te nav obligāti jādzīvo, un to saikni noteikti vajadzētu veidot un izmantot tos cilvēkus vai viņu profesionalitāti, vai vienalga, dažādi tie mehānismi. (..) tas varbūt ir tas, ko vairāk vajadzētu veicināt, nekā fizisku atgriešanos. (Sieviete, 29 gadi, atgriezusies) </a:t>
            </a:r>
          </a:p>
          <a:p>
            <a:r>
              <a:rPr lang="lv-LV" i="1" dirty="0" smtClean="0"/>
              <a:t>(..) </a:t>
            </a:r>
            <a:r>
              <a:rPr lang="lv-LV" i="1" dirty="0"/>
              <a:t>tas ir grūti piesaistīt latviešus Latvijai, bet man otrs jautājums, - vai tas tiešām vajadzīgs? Jo redziet, tas, kas gribēs, tas tāpat dzīvos Latvijā. (..) es domāju, ka šis lēmums jāatstāj katram indivīdam tomēr. Latvijas valstij jācenšas darīt vienkārši, ko var, lai latvieši Latvijā justos laikam omulīgāk vēl, lai galvenais uzlabotos ekonomiskā situācija. (Vīrietis, 36 gadi, atgriezies)</a:t>
            </a:r>
          </a:p>
          <a:p>
            <a:endParaRPr lang="lv-LV" i="1" dirty="0"/>
          </a:p>
          <a:p>
            <a:endParaRPr lang="lv-LV" dirty="0"/>
          </a:p>
          <a:p>
            <a:pPr indent="-342900" eaLnBrk="0" hangingPunct="0">
              <a:defRPr/>
            </a:pPr>
            <a:endParaRPr lang="lv-LV" kern="0" dirty="0"/>
          </a:p>
          <a:p>
            <a:endParaRPr lang="lv-LV" dirty="0" smtClean="0"/>
          </a:p>
          <a:p>
            <a:endParaRPr lang="lv-LV" dirty="0"/>
          </a:p>
        </p:txBody>
      </p:sp>
    </p:spTree>
    <p:extLst>
      <p:ext uri="{BB962C8B-B14F-4D97-AF65-F5344CB8AC3E}">
        <p14:creationId xmlns:p14="http://schemas.microsoft.com/office/powerpoint/2010/main" val="3471032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lv-LV" dirty="0" smtClean="0"/>
              <a:t>Perceptions of the reemigration plan</a:t>
            </a:r>
            <a:endParaRPr lang="lv-LV" dirty="0"/>
          </a:p>
        </p:txBody>
      </p:sp>
      <p:sp>
        <p:nvSpPr>
          <p:cNvPr id="3" name="Content Placeholder 2"/>
          <p:cNvSpPr>
            <a:spLocks noGrp="1"/>
          </p:cNvSpPr>
          <p:nvPr>
            <p:ph idx="1"/>
          </p:nvPr>
        </p:nvSpPr>
        <p:spPr>
          <a:xfrm>
            <a:off x="457200" y="1863725"/>
            <a:ext cx="8507413" cy="4878388"/>
          </a:xfrm>
        </p:spPr>
        <p:txBody>
          <a:bodyPr/>
          <a:lstStyle/>
          <a:p>
            <a:r>
              <a:rPr lang="lv-LV" sz="1800" dirty="0" smtClean="0"/>
              <a:t>It is </a:t>
            </a:r>
            <a:r>
              <a:rPr lang="lv-LV" sz="1800" b="1" dirty="0" smtClean="0"/>
              <a:t>not well known </a:t>
            </a:r>
            <a:r>
              <a:rPr lang="lv-LV" sz="1800" dirty="0" smtClean="0"/>
              <a:t>among the target group:</a:t>
            </a:r>
          </a:p>
          <a:p>
            <a:pPr lvl="1"/>
            <a:r>
              <a:rPr lang="lv-LV" sz="1800" dirty="0" smtClean="0"/>
              <a:t>59% of </a:t>
            </a:r>
            <a:r>
              <a:rPr lang="lv-LV" sz="1800" u="sng" dirty="0" smtClean="0"/>
              <a:t>those who emigrated since 2000 </a:t>
            </a:r>
            <a:r>
              <a:rPr lang="lv-LV" sz="1800" dirty="0" smtClean="0"/>
              <a:t>have not heard about the plan. 31% have, but do not know what is in it; only 10% know what the plan envisions. </a:t>
            </a:r>
          </a:p>
          <a:p>
            <a:pPr lvl="1"/>
            <a:r>
              <a:rPr lang="lv-LV" sz="1800" dirty="0" smtClean="0"/>
              <a:t>The target group </a:t>
            </a:r>
            <a:r>
              <a:rPr lang="lv-LV" sz="1800" b="1" dirty="0" smtClean="0"/>
              <a:t>wrongly perceives </a:t>
            </a:r>
            <a:r>
              <a:rPr lang="lv-LV" sz="1800" dirty="0" smtClean="0"/>
              <a:t>the plan as aimed at fostering return migration, and are </a:t>
            </a:r>
            <a:r>
              <a:rPr lang="lv-LV" sz="1800" b="1" dirty="0" smtClean="0"/>
              <a:t>sceptical of the impact </a:t>
            </a:r>
            <a:r>
              <a:rPr lang="lv-LV" sz="1800" dirty="0" smtClean="0"/>
              <a:t>of such plan. </a:t>
            </a:r>
          </a:p>
          <a:p>
            <a:pPr lvl="1"/>
            <a:r>
              <a:rPr lang="lv-LV" sz="1800" dirty="0" smtClean="0"/>
              <a:t>A number of migrants perceive return migration </a:t>
            </a:r>
            <a:r>
              <a:rPr lang="en-US" sz="1800" dirty="0" smtClean="0"/>
              <a:t>policies </a:t>
            </a:r>
            <a:r>
              <a:rPr lang="lv-LV" sz="1800" dirty="0" smtClean="0"/>
              <a:t>as </a:t>
            </a:r>
            <a:r>
              <a:rPr lang="en-US" sz="1800" b="1" dirty="0" smtClean="0"/>
              <a:t>only declarative</a:t>
            </a:r>
            <a:r>
              <a:rPr lang="lv-LV" sz="1800" dirty="0" smtClean="0"/>
              <a:t>, aimed at </a:t>
            </a:r>
            <a:r>
              <a:rPr lang="en-US" sz="1800" dirty="0" smtClean="0"/>
              <a:t>attract</a:t>
            </a:r>
            <a:r>
              <a:rPr lang="lv-LV" sz="1800" dirty="0" smtClean="0"/>
              <a:t>ing</a:t>
            </a:r>
            <a:r>
              <a:rPr lang="en-US" sz="1800" dirty="0" smtClean="0"/>
              <a:t> the electorate and gain</a:t>
            </a:r>
            <a:r>
              <a:rPr lang="lv-LV" sz="1800" dirty="0" smtClean="0"/>
              <a:t>ing</a:t>
            </a:r>
            <a:r>
              <a:rPr lang="en-US" sz="1800" dirty="0" smtClean="0"/>
              <a:t> power</a:t>
            </a:r>
            <a:r>
              <a:rPr lang="lv-LV" sz="1800" dirty="0" smtClean="0"/>
              <a:t>.</a:t>
            </a:r>
          </a:p>
          <a:p>
            <a:pPr lvl="1"/>
            <a:r>
              <a:rPr lang="lv-LV" sz="1800" dirty="0" smtClean="0"/>
              <a:t>Respondents believe that one should </a:t>
            </a:r>
            <a:r>
              <a:rPr lang="lv-LV" sz="1800" b="1" dirty="0" smtClean="0"/>
              <a:t>focus first of all on improving the socio-economic conditions in Latvia</a:t>
            </a:r>
            <a:r>
              <a:rPr lang="lv-LV" sz="1800" dirty="0" smtClean="0"/>
              <a:t>.</a:t>
            </a:r>
          </a:p>
          <a:p>
            <a:r>
              <a:rPr lang="lv-LV" sz="1800" dirty="0" smtClean="0"/>
              <a:t>Yet there are some </a:t>
            </a:r>
            <a:r>
              <a:rPr lang="lv-LV" sz="1800" b="1" dirty="0" smtClean="0"/>
              <a:t>positive aspects too</a:t>
            </a:r>
            <a:r>
              <a:rPr lang="lv-LV" sz="1800" dirty="0" smtClean="0"/>
              <a:t>:</a:t>
            </a:r>
          </a:p>
          <a:p>
            <a:pPr lvl="1"/>
            <a:r>
              <a:rPr lang="lv-LV" sz="1800" dirty="0" smtClean="0"/>
              <a:t>Existence of such a plan </a:t>
            </a:r>
            <a:r>
              <a:rPr lang="lv-LV" sz="1800" b="1" dirty="0" smtClean="0"/>
              <a:t>symbolically demonstrates that the state is interested </a:t>
            </a:r>
            <a:r>
              <a:rPr lang="lv-LV" sz="1800" dirty="0" smtClean="0"/>
              <a:t>in fostering return migration and in the people who have left. </a:t>
            </a:r>
          </a:p>
          <a:p>
            <a:pPr lvl="1"/>
            <a:r>
              <a:rPr lang="lv-LV" sz="1800" dirty="0" smtClean="0"/>
              <a:t>Overall the intended activities </a:t>
            </a:r>
            <a:r>
              <a:rPr lang="lv-LV" sz="1800" b="1" dirty="0" smtClean="0"/>
              <a:t>fit the needs of the target group</a:t>
            </a:r>
            <a:r>
              <a:rPr lang="lv-LV" sz="1800" dirty="0" smtClean="0"/>
              <a:t>, especially as regards to support for pupils, access to information, improving language skills, and student debt relief. </a:t>
            </a:r>
          </a:p>
          <a:p>
            <a:endParaRPr lang="lv-LV" sz="1800" dirty="0" smtClean="0"/>
          </a:p>
        </p:txBody>
      </p:sp>
      <p:sp>
        <p:nvSpPr>
          <p:cNvPr id="27652" name="Rectangle 3"/>
          <p:cNvSpPr>
            <a:spLocks noChangeArrowheads="1"/>
          </p:cNvSpPr>
          <p:nvPr/>
        </p:nvSpPr>
        <p:spPr bwMode="auto">
          <a:xfrm>
            <a:off x="395288" y="1341438"/>
            <a:ext cx="87487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0" dirty="0" err="1"/>
              <a:t>Kļave</a:t>
            </a:r>
            <a:r>
              <a:rPr lang="en-US" sz="1400" b="0" dirty="0"/>
              <a:t>, </a:t>
            </a:r>
            <a:r>
              <a:rPr lang="en-US" sz="1400" b="0" dirty="0" err="1"/>
              <a:t>Šūpule</a:t>
            </a:r>
            <a:r>
              <a:rPr lang="en-US" sz="1400" b="0" dirty="0"/>
              <a:t> 2015, Return migration policy in Latvia: instrument of human capital return or support for returnees, forthcoming</a:t>
            </a:r>
            <a:endParaRPr lang="lv-LV" sz="1400" b="0" dirty="0"/>
          </a:p>
        </p:txBody>
      </p:sp>
    </p:spTree>
    <p:extLst>
      <p:ext uri="{BB962C8B-B14F-4D97-AF65-F5344CB8AC3E}">
        <p14:creationId xmlns:p14="http://schemas.microsoft.com/office/powerpoint/2010/main" val="27592500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lv-LV" dirty="0" smtClean="0"/>
              <a:t>Focus on the young and highly skilled</a:t>
            </a:r>
            <a:endParaRPr lang="lv-LV" dirty="0"/>
          </a:p>
        </p:txBody>
      </p:sp>
      <p:sp>
        <p:nvSpPr>
          <p:cNvPr id="3" name="Content Placeholder 2"/>
          <p:cNvSpPr>
            <a:spLocks noGrp="1"/>
          </p:cNvSpPr>
          <p:nvPr>
            <p:ph idx="1"/>
          </p:nvPr>
        </p:nvSpPr>
        <p:spPr>
          <a:xfrm>
            <a:off x="395288" y="1628775"/>
            <a:ext cx="8578850" cy="3384550"/>
          </a:xfrm>
        </p:spPr>
        <p:txBody>
          <a:bodyPr rtlCol="0">
            <a:normAutofit fontScale="47500" lnSpcReduction="20000"/>
          </a:bodyPr>
          <a:lstStyle/>
          <a:p>
            <a:pPr marL="182880" indent="-182880" fontAlgn="auto">
              <a:spcAft>
                <a:spcPts val="0"/>
              </a:spcAft>
              <a:buFont typeface="Arial" pitchFamily="34" charset="0"/>
              <a:buChar char="•"/>
              <a:defRPr/>
            </a:pPr>
            <a:r>
              <a:rPr lang="lv-LV" sz="6000" u="sng" dirty="0" smtClean="0"/>
              <a:t>Attracting highly qualified specialists </a:t>
            </a:r>
            <a:r>
              <a:rPr lang="lv-LV" sz="6000" dirty="0" smtClean="0"/>
              <a:t>is evaluated positively. On the other hand, there are concerns that migrants will be sorted into some that the government wants to return, and others the return of which is not desirable, ie., that the support will be selective. Thus, the principle that </a:t>
            </a:r>
            <a:r>
              <a:rPr lang="lv-LV" sz="6000" b="1" dirty="0" smtClean="0"/>
              <a:t>every national is equally important </a:t>
            </a:r>
            <a:r>
              <a:rPr lang="lv-LV" sz="6000" dirty="0" smtClean="0"/>
              <a:t>for Latvia is violated. Moreover, respondents are concerned that this is a short term solution – people </a:t>
            </a:r>
            <a:r>
              <a:rPr lang="lv-LV" sz="6000" b="1" dirty="0" smtClean="0"/>
              <a:t>might emigrate again</a:t>
            </a:r>
            <a:r>
              <a:rPr lang="lv-LV" sz="6000" dirty="0" smtClean="0"/>
              <a:t>. </a:t>
            </a:r>
            <a:endParaRPr lang="lv-LV" dirty="0" smtClean="0"/>
          </a:p>
          <a:p>
            <a:pPr marL="182880" indent="-182880" fontAlgn="auto">
              <a:spcAft>
                <a:spcPts val="0"/>
              </a:spcAft>
              <a:buFont typeface="Arial" pitchFamily="34" charset="0"/>
              <a:buChar char="•"/>
              <a:defRPr/>
            </a:pPr>
            <a:endParaRPr lang="lv-LV" dirty="0"/>
          </a:p>
        </p:txBody>
      </p:sp>
    </p:spTree>
    <p:extLst>
      <p:ext uri="{BB962C8B-B14F-4D97-AF65-F5344CB8AC3E}">
        <p14:creationId xmlns:p14="http://schemas.microsoft.com/office/powerpoint/2010/main" val="38111417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8" name="Text Box 31"/>
          <p:cNvSpPr txBox="1">
            <a:spLocks noChangeArrowheads="1"/>
          </p:cNvSpPr>
          <p:nvPr/>
        </p:nvSpPr>
        <p:spPr bwMode="auto">
          <a:xfrm>
            <a:off x="303784" y="1048959"/>
            <a:ext cx="326010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1" hangingPunct="1">
              <a:buFontTx/>
              <a:buNone/>
              <a:defRPr sz="2800" b="0">
                <a:solidFill>
                  <a:schemeClr val="accent1"/>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lv-LV" sz="2400" dirty="0" smtClean="0"/>
              <a:t>Remigrācijas mazais apjoms – lielākais zaudējumu iemesls (Atoyan </a:t>
            </a:r>
            <a:r>
              <a:rPr lang="lv-LV" sz="2400" dirty="0"/>
              <a:t>et al., </a:t>
            </a:r>
            <a:r>
              <a:rPr lang="lv-LV" sz="2400" dirty="0" smtClean="0"/>
              <a:t>2016,</a:t>
            </a:r>
            <a:r>
              <a:rPr lang="lv-LV" sz="2400" dirty="0"/>
              <a:t> Hazans, </a:t>
            </a:r>
            <a:r>
              <a:rPr lang="lv-LV" sz="2400" dirty="0" smtClean="0"/>
              <a:t>2016).</a:t>
            </a:r>
          </a:p>
          <a:p>
            <a:endParaRPr lang="lv-LV" sz="2400" dirty="0"/>
          </a:p>
          <a:p>
            <a:r>
              <a:rPr lang="lv-LV" sz="2400" i="1" dirty="0" smtClean="0"/>
              <a:t>Brain circulation </a:t>
            </a:r>
            <a:r>
              <a:rPr lang="lv-LV" sz="2400" dirty="0" smtClean="0"/>
              <a:t>vietā brīvā darbaspēka kustība Latvijas </a:t>
            </a:r>
            <a:r>
              <a:rPr lang="lv-LV" sz="2400" dirty="0"/>
              <a:t>g</a:t>
            </a:r>
            <a:r>
              <a:rPr lang="lv-LV" sz="2400" dirty="0" smtClean="0"/>
              <a:t>adījumā noved pie </a:t>
            </a:r>
            <a:r>
              <a:rPr lang="lv-LV" sz="2400" i="1" dirty="0" smtClean="0"/>
              <a:t>brain drain</a:t>
            </a:r>
            <a:r>
              <a:rPr lang="lv-LV" sz="2400" dirty="0" smtClean="0"/>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344" y="548681"/>
            <a:ext cx="5055871"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563888" y="2492896"/>
            <a:ext cx="5236327" cy="11875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089944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50" y="585788"/>
            <a:ext cx="8375650" cy="971550"/>
          </a:xfrm>
        </p:spPr>
        <p:txBody>
          <a:bodyPr>
            <a:normAutofit/>
          </a:bodyPr>
          <a:lstStyle/>
          <a:p>
            <a:pPr fontAlgn="auto">
              <a:spcAft>
                <a:spcPts val="0"/>
              </a:spcAft>
              <a:defRPr/>
            </a:pPr>
            <a:r>
              <a:rPr lang="lv-LV" dirty="0" smtClean="0"/>
              <a:t>Returning does not mean staying</a:t>
            </a:r>
            <a:endParaRPr lang="lv-LV" dirty="0"/>
          </a:p>
        </p:txBody>
      </p:sp>
      <p:sp>
        <p:nvSpPr>
          <p:cNvPr id="3" name="Content Placeholder 2"/>
          <p:cNvSpPr>
            <a:spLocks noGrp="1"/>
          </p:cNvSpPr>
          <p:nvPr>
            <p:ph idx="1"/>
          </p:nvPr>
        </p:nvSpPr>
        <p:spPr>
          <a:xfrm>
            <a:off x="827088" y="1844675"/>
            <a:ext cx="7848600" cy="3816350"/>
          </a:xfrm>
        </p:spPr>
        <p:txBody>
          <a:bodyPr>
            <a:normAutofit lnSpcReduction="10000"/>
          </a:bodyPr>
          <a:lstStyle/>
          <a:p>
            <a:pPr lvl="1" indent="-457200">
              <a:spcBef>
                <a:spcPts val="1200"/>
              </a:spcBef>
              <a:spcAft>
                <a:spcPts val="200"/>
              </a:spcAft>
              <a:buSzPct val="100000"/>
              <a:buFont typeface="Arial" charset="0"/>
              <a:buAutoNum type="arabicPeriod"/>
            </a:pPr>
            <a:r>
              <a:rPr lang="lv-LV" sz="2400" b="1" dirty="0" smtClean="0"/>
              <a:t>Transnationalism</a:t>
            </a:r>
            <a:r>
              <a:rPr lang="lv-LV" sz="2400" dirty="0" smtClean="0"/>
              <a:t> is increasingly becoming a characteristic of modern day migration: </a:t>
            </a:r>
          </a:p>
          <a:p>
            <a:pPr lvl="2" indent="-457200">
              <a:spcBef>
                <a:spcPts val="1200"/>
              </a:spcBef>
              <a:spcAft>
                <a:spcPts val="200"/>
              </a:spcAft>
              <a:buSzPct val="100000"/>
            </a:pPr>
            <a:r>
              <a:rPr lang="lv-LV" sz="2200" dirty="0" smtClean="0"/>
              <a:t>19% of the diaspora members live both in Latvia and an other country. </a:t>
            </a:r>
          </a:p>
          <a:p>
            <a:pPr lvl="2" indent="-457200">
              <a:spcBef>
                <a:spcPts val="1200"/>
              </a:spcBef>
              <a:spcAft>
                <a:spcPts val="200"/>
              </a:spcAft>
              <a:buSzPct val="100000"/>
            </a:pPr>
            <a:r>
              <a:rPr lang="lv-LV" sz="2200" dirty="0" smtClean="0"/>
              <a:t>25% of Latvian diaspora members </a:t>
            </a:r>
            <a:r>
              <a:rPr lang="lv-LV" sz="2200" b="1" dirty="0" smtClean="0"/>
              <a:t>feel like citizens of the world.</a:t>
            </a:r>
          </a:p>
          <a:p>
            <a:pPr lvl="1" indent="-457200">
              <a:spcBef>
                <a:spcPts val="1200"/>
              </a:spcBef>
              <a:spcAft>
                <a:spcPts val="200"/>
              </a:spcAft>
              <a:buSzPct val="100000"/>
              <a:buFont typeface="Arial" charset="0"/>
              <a:buAutoNum type="arabicPeriod"/>
            </a:pPr>
            <a:r>
              <a:rPr lang="lv-LV" sz="2400" dirty="0" smtClean="0"/>
              <a:t>Moving back to Latvia does not mean that the person will stay: </a:t>
            </a:r>
            <a:r>
              <a:rPr lang="lv-LV" sz="2400" b="1" dirty="0" smtClean="0"/>
              <a:t>at least 40% </a:t>
            </a:r>
            <a:r>
              <a:rPr lang="lv-LV" sz="2400" u="sng" dirty="0" smtClean="0"/>
              <a:t>of the diaspora members</a:t>
            </a:r>
            <a:r>
              <a:rPr lang="lv-LV" sz="2400" b="1" u="sng" dirty="0" smtClean="0"/>
              <a:t> </a:t>
            </a:r>
            <a:r>
              <a:rPr lang="lv-LV" sz="2400" b="1" dirty="0" smtClean="0"/>
              <a:t>have moved away from Latvia more than once </a:t>
            </a:r>
          </a:p>
          <a:p>
            <a:endParaRPr lang="lv-LV" dirty="0" smtClean="0"/>
          </a:p>
        </p:txBody>
      </p:sp>
    </p:spTree>
    <p:extLst>
      <p:ext uri="{BB962C8B-B14F-4D97-AF65-F5344CB8AC3E}">
        <p14:creationId xmlns:p14="http://schemas.microsoft.com/office/powerpoint/2010/main" val="17163833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20713"/>
            <a:ext cx="8424862" cy="990600"/>
          </a:xfrm>
        </p:spPr>
        <p:txBody>
          <a:bodyPr>
            <a:noAutofit/>
          </a:bodyPr>
          <a:lstStyle/>
          <a:p>
            <a:pPr fontAlgn="auto">
              <a:spcAft>
                <a:spcPts val="0"/>
              </a:spcAft>
              <a:defRPr/>
            </a:pPr>
            <a:r>
              <a:rPr lang="lv-LV" dirty="0" smtClean="0"/>
              <a:t>What support return migrants need?</a:t>
            </a:r>
            <a:endParaRPr lang="lv-LV" dirty="0"/>
          </a:p>
        </p:txBody>
      </p:sp>
      <p:sp>
        <p:nvSpPr>
          <p:cNvPr id="3" name="Content Placeholder 2"/>
          <p:cNvSpPr>
            <a:spLocks noGrp="1"/>
          </p:cNvSpPr>
          <p:nvPr>
            <p:ph idx="1"/>
          </p:nvPr>
        </p:nvSpPr>
        <p:spPr>
          <a:xfrm>
            <a:off x="457200" y="1981200"/>
            <a:ext cx="8362950" cy="4471988"/>
          </a:xfrm>
        </p:spPr>
        <p:txBody>
          <a:bodyPr rtlCol="0">
            <a:normAutofit fontScale="77500" lnSpcReduction="20000"/>
          </a:bodyPr>
          <a:lstStyle/>
          <a:p>
            <a:pPr marL="182880" indent="-182880" fontAlgn="auto">
              <a:spcAft>
                <a:spcPts val="0"/>
              </a:spcAft>
              <a:buFont typeface="Arial" pitchFamily="34" charset="0"/>
              <a:buChar char="•"/>
              <a:defRPr/>
            </a:pPr>
            <a:r>
              <a:rPr lang="lv-LV" dirty="0" smtClean="0"/>
              <a:t>What they need:</a:t>
            </a:r>
          </a:p>
          <a:p>
            <a:pPr lvl="1" indent="-182880" fontAlgn="auto">
              <a:spcAft>
                <a:spcPts val="0"/>
              </a:spcAft>
              <a:buFont typeface="Arial" pitchFamily="34" charset="0"/>
              <a:buChar char="•"/>
              <a:defRPr/>
            </a:pPr>
            <a:r>
              <a:rPr lang="lv-LV" dirty="0" smtClean="0"/>
              <a:t>Support in the area of employment – help in finding a job;</a:t>
            </a:r>
          </a:p>
          <a:p>
            <a:pPr lvl="1" indent="-182880" fontAlgn="auto">
              <a:spcAft>
                <a:spcPts val="0"/>
              </a:spcAft>
              <a:buFont typeface="Arial" pitchFamily="34" charset="0"/>
              <a:buChar char="•"/>
              <a:defRPr/>
            </a:pPr>
            <a:r>
              <a:rPr lang="lv-LV" dirty="0" smtClean="0"/>
              <a:t>Increase of the minimum wage to the level that would cover basic necessities</a:t>
            </a:r>
          </a:p>
          <a:p>
            <a:pPr lvl="1" indent="-182880" fontAlgn="auto">
              <a:spcAft>
                <a:spcPts val="0"/>
              </a:spcAft>
              <a:buFont typeface="Arial" pitchFamily="34" charset="0"/>
              <a:buChar char="•"/>
              <a:defRPr/>
            </a:pPr>
            <a:r>
              <a:rPr lang="lv-LV" dirty="0" smtClean="0"/>
              <a:t>Social benefits for children</a:t>
            </a:r>
          </a:p>
          <a:p>
            <a:pPr lvl="1" indent="-182880" fontAlgn="auto">
              <a:spcAft>
                <a:spcPts val="0"/>
              </a:spcAft>
              <a:buFont typeface="Arial" pitchFamily="34" charset="0"/>
              <a:buChar char="•"/>
              <a:defRPr/>
            </a:pPr>
            <a:r>
              <a:rPr lang="lv-LV" dirty="0" smtClean="0"/>
              <a:t>More support for pupils integrating into the Latvian school system</a:t>
            </a:r>
          </a:p>
          <a:p>
            <a:pPr lvl="1" indent="-182880" fontAlgn="auto">
              <a:spcAft>
                <a:spcPts val="0"/>
              </a:spcAft>
              <a:buFont typeface="Arial" pitchFamily="34" charset="0"/>
              <a:buChar char="•"/>
              <a:defRPr/>
            </a:pPr>
            <a:r>
              <a:rPr lang="lv-LV" dirty="0" smtClean="0"/>
              <a:t>More clear information on benefits, pensions, taxes</a:t>
            </a:r>
          </a:p>
          <a:p>
            <a:pPr lvl="1" indent="-182880" fontAlgn="auto">
              <a:spcAft>
                <a:spcPts val="0"/>
              </a:spcAft>
              <a:buFont typeface="Arial" pitchFamily="34" charset="0"/>
              <a:buChar char="•"/>
              <a:defRPr/>
            </a:pPr>
            <a:r>
              <a:rPr lang="lv-LV" dirty="0" smtClean="0"/>
              <a:t>A pamphlet in a simple language about the plan of reemigration support </a:t>
            </a:r>
          </a:p>
          <a:p>
            <a:pPr lvl="1" indent="-182880" fontAlgn="auto">
              <a:spcAft>
                <a:spcPts val="0"/>
              </a:spcAft>
              <a:buFont typeface="Arial" pitchFamily="34" charset="0"/>
              <a:buChar char="•"/>
              <a:defRPr/>
            </a:pPr>
            <a:r>
              <a:rPr lang="lv-LV" dirty="0" smtClean="0"/>
              <a:t>Tax breaks for return migrants who open a new business in Latvia!</a:t>
            </a:r>
          </a:p>
          <a:p>
            <a:pPr lvl="1" indent="-182880" fontAlgn="auto">
              <a:spcAft>
                <a:spcPts val="0"/>
              </a:spcAft>
              <a:buFont typeface="Arial" pitchFamily="34" charset="0"/>
              <a:buChar char="•"/>
              <a:defRPr/>
            </a:pPr>
            <a:r>
              <a:rPr lang="lv-LV" dirty="0" smtClean="0"/>
              <a:t>A dwelling (first few months up to half a year)!</a:t>
            </a:r>
          </a:p>
          <a:p>
            <a:pPr marL="182880" indent="-182880" fontAlgn="auto">
              <a:spcAft>
                <a:spcPts val="0"/>
              </a:spcAft>
              <a:buFont typeface="Arial" pitchFamily="34" charset="0"/>
              <a:buChar char="•"/>
              <a:defRPr/>
            </a:pPr>
            <a:endParaRPr lang="lv-LV" dirty="0" smtClean="0"/>
          </a:p>
          <a:p>
            <a:pPr lvl="1" indent="-182880" fontAlgn="auto">
              <a:spcAft>
                <a:spcPts val="0"/>
              </a:spcAft>
              <a:buFont typeface="Arial" pitchFamily="34" charset="0"/>
              <a:buChar char="•"/>
              <a:defRPr/>
            </a:pPr>
            <a:endParaRPr lang="lv-LV" dirty="0" smtClean="0"/>
          </a:p>
          <a:p>
            <a:pPr marL="182880" indent="-182880" fontAlgn="auto">
              <a:spcAft>
                <a:spcPts val="0"/>
              </a:spcAft>
              <a:buFont typeface="Arial" pitchFamily="34" charset="0"/>
              <a:buChar char="•"/>
              <a:defRPr/>
            </a:pPr>
            <a:r>
              <a:rPr lang="lv-LV" dirty="0" smtClean="0"/>
              <a:t>What they do not need:</a:t>
            </a:r>
          </a:p>
          <a:p>
            <a:pPr lvl="1" indent="-182880" fontAlgn="auto">
              <a:spcAft>
                <a:spcPts val="0"/>
              </a:spcAft>
              <a:buFont typeface="Arial" pitchFamily="34" charset="0"/>
              <a:buChar char="•"/>
              <a:defRPr/>
            </a:pPr>
            <a:r>
              <a:rPr lang="lv-LV" dirty="0" smtClean="0"/>
              <a:t>Information and help related to physical moving</a:t>
            </a:r>
          </a:p>
          <a:p>
            <a:pPr marL="182880" indent="-182880" fontAlgn="auto">
              <a:spcAft>
                <a:spcPts val="0"/>
              </a:spcAft>
              <a:buFont typeface="Arial" pitchFamily="34" charset="0"/>
              <a:buChar char="•"/>
              <a:defRPr/>
            </a:pPr>
            <a:endParaRPr lang="lv-LV" dirty="0"/>
          </a:p>
          <a:p>
            <a:pPr marL="182880" indent="-182880" fontAlgn="auto">
              <a:spcAft>
                <a:spcPts val="0"/>
              </a:spcAft>
              <a:buFont typeface="Arial" pitchFamily="34" charset="0"/>
              <a:buChar char="•"/>
              <a:defRPr/>
            </a:pPr>
            <a:endParaRPr lang="lv-LV" dirty="0"/>
          </a:p>
        </p:txBody>
      </p:sp>
    </p:spTree>
    <p:extLst>
      <p:ext uri="{BB962C8B-B14F-4D97-AF65-F5344CB8AC3E}">
        <p14:creationId xmlns:p14="http://schemas.microsoft.com/office/powerpoint/2010/main" val="172408456"/>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lv-LV" dirty="0" smtClean="0"/>
              <a:t>Potential policy developments</a:t>
            </a:r>
            <a:endParaRPr lang="lv-LV" dirty="0"/>
          </a:p>
        </p:txBody>
      </p:sp>
      <p:sp>
        <p:nvSpPr>
          <p:cNvPr id="3" name="Content Placeholder 2"/>
          <p:cNvSpPr>
            <a:spLocks noGrp="1"/>
          </p:cNvSpPr>
          <p:nvPr>
            <p:ph idx="1"/>
          </p:nvPr>
        </p:nvSpPr>
        <p:spPr>
          <a:xfrm>
            <a:off x="468313" y="1844675"/>
            <a:ext cx="8229600" cy="3886200"/>
          </a:xfrm>
        </p:spPr>
        <p:txBody>
          <a:bodyPr>
            <a:normAutofit/>
          </a:bodyPr>
          <a:lstStyle/>
          <a:p>
            <a:r>
              <a:rPr lang="lv-LV" sz="2400" dirty="0" smtClean="0"/>
              <a:t>The Ministry of Economics is responsible for the return migration policy, the Ministry if Foreign Affairs – for the diaspora policy. The tasks somewhat overlap. </a:t>
            </a:r>
            <a:r>
              <a:rPr lang="lv-LV" sz="2400" b="1" dirty="0" smtClean="0"/>
              <a:t>A coordinated process of policy planing, integrating diaspora and reemigration policies </a:t>
            </a:r>
            <a:r>
              <a:rPr lang="lv-LV" sz="2400" dirty="0" smtClean="0"/>
              <a:t>is recommendable.</a:t>
            </a:r>
          </a:p>
          <a:p>
            <a:r>
              <a:rPr lang="lv-LV" sz="2400" dirty="0" smtClean="0"/>
              <a:t>Some of the things return migrants expect (eg., dwelling) fall into the area of responsibility of municipalities. Thus, it is recommended to </a:t>
            </a:r>
            <a:r>
              <a:rPr lang="lv-LV" sz="2400" b="1" dirty="0" smtClean="0"/>
              <a:t>decentralize policy by engaging municipalities more.</a:t>
            </a:r>
          </a:p>
        </p:txBody>
      </p:sp>
    </p:spTree>
    <p:extLst>
      <p:ext uri="{BB962C8B-B14F-4D97-AF65-F5344CB8AC3E}">
        <p14:creationId xmlns:p14="http://schemas.microsoft.com/office/powerpoint/2010/main" val="42895788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SVF ieteikumi</a:t>
            </a:r>
            <a:endParaRPr lang="lv-LV" dirty="0"/>
          </a:p>
        </p:txBody>
      </p:sp>
      <p:sp>
        <p:nvSpPr>
          <p:cNvPr id="3" name="Content Placeholder 2"/>
          <p:cNvSpPr>
            <a:spLocks noGrp="1"/>
          </p:cNvSpPr>
          <p:nvPr>
            <p:ph idx="1"/>
          </p:nvPr>
        </p:nvSpPr>
        <p:spPr/>
        <p:txBody>
          <a:bodyPr>
            <a:normAutofit/>
          </a:bodyPr>
          <a:lstStyle/>
          <a:p>
            <a:r>
              <a:rPr lang="lv-LV" sz="2400" dirty="0" smtClean="0"/>
              <a:t>Radīt vidi, kas iedrošina potenciālos emigrantus palikt</a:t>
            </a:r>
          </a:p>
          <a:p>
            <a:r>
              <a:rPr lang="lv-LV" sz="2400" dirty="0" smtClean="0"/>
              <a:t>Veicināt remirāciju, sakaru uzturēšanu ar diasporu un diasporas ieguldījumu (uzlabojot uzņemējdarbības vidi, samazinot biznesa uzsākšanas izmaksas)</a:t>
            </a:r>
            <a:r>
              <a:rPr lang="en-US" sz="2400" dirty="0" smtClean="0"/>
              <a:t>;</a:t>
            </a:r>
            <a:endParaRPr lang="lv-LV" sz="2400" dirty="0" smtClean="0"/>
          </a:p>
          <a:p>
            <a:r>
              <a:rPr lang="lv-LV" sz="2400" dirty="0" smtClean="0"/>
              <a:t>Labāk izmantot esošo darbaspēku</a:t>
            </a:r>
            <a:r>
              <a:rPr lang="en-US" sz="2400" dirty="0" smtClean="0"/>
              <a:t>; </a:t>
            </a:r>
            <a:endParaRPr lang="lv-LV" sz="2400" dirty="0" smtClean="0"/>
          </a:p>
          <a:p>
            <a:r>
              <a:rPr lang="lv-LV" sz="2400" dirty="0" smtClean="0"/>
              <a:t>Rūpēties par emigrācijas fiskālo seku mazināšanu</a:t>
            </a:r>
            <a:r>
              <a:rPr lang="en-US" sz="2400" dirty="0" smtClean="0"/>
              <a:t>. </a:t>
            </a:r>
            <a:endParaRPr lang="lv-LV" sz="2400" dirty="0" smtClean="0"/>
          </a:p>
          <a:p>
            <a:pPr marL="0" indent="0">
              <a:buNone/>
            </a:pPr>
            <a:r>
              <a:rPr lang="lv-LV" sz="2400" dirty="0" smtClean="0"/>
              <a:t>Bet vispirms jāsāk ar institūciju stiprināšanu un vispārējās ekonomiskās vides uzlabošanu. 1) Jāuzlabo institūcijas; 2) stabilitāte un darbavietas; 3) izlītības modernizācija.</a:t>
            </a:r>
            <a:endParaRPr lang="lv-LV" sz="2400" dirty="0"/>
          </a:p>
        </p:txBody>
      </p:sp>
    </p:spTree>
    <p:extLst>
      <p:ext uri="{BB962C8B-B14F-4D97-AF65-F5344CB8AC3E}">
        <p14:creationId xmlns:p14="http://schemas.microsoft.com/office/powerpoint/2010/main" val="2279345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17160"/>
          </a:xfrm>
        </p:spPr>
        <p:txBody>
          <a:bodyPr/>
          <a:lstStyle/>
          <a:p>
            <a:r>
              <a:rPr lang="lv-LV" dirty="0" smtClean="0"/>
              <a:t>Vai atgriezīsies jaunie?</a:t>
            </a:r>
            <a:endParaRPr lang="lv-LV"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62686" y="3146633"/>
            <a:ext cx="5218628" cy="253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18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240650" cy="889168"/>
          </a:xfrm>
        </p:spPr>
        <p:txBody>
          <a:bodyPr>
            <a:normAutofit/>
          </a:bodyPr>
          <a:lstStyle/>
          <a:p>
            <a:r>
              <a:rPr lang="lv-LV" dirty="0" smtClean="0"/>
              <a:t>Vai atgriezīsies izglītotie?</a:t>
            </a:r>
            <a:endParaRPr lang="lv-LV"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66862" y="1700808"/>
            <a:ext cx="7925704" cy="371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5733256"/>
            <a:ext cx="8124340" cy="830997"/>
          </a:xfrm>
          <a:prstGeom prst="rect">
            <a:avLst/>
          </a:prstGeom>
          <a:noFill/>
        </p:spPr>
        <p:txBody>
          <a:bodyPr wrap="none" rtlCol="0">
            <a:spAutoFit/>
          </a:bodyPr>
          <a:lstStyle/>
          <a:p>
            <a:pPr algn="ctr"/>
            <a:r>
              <a:rPr lang="lv-LV" sz="2400" dirty="0" smtClean="0"/>
              <a:t>Nav runa tikai par iespēju izdzīvot, bet </a:t>
            </a:r>
            <a:r>
              <a:rPr lang="lv-LV" sz="2400" b="1" dirty="0" smtClean="0"/>
              <a:t>algu līmeni un </a:t>
            </a:r>
          </a:p>
          <a:p>
            <a:pPr algn="ctr"/>
            <a:r>
              <a:rPr lang="lv-LV" sz="2400" b="1" dirty="0" smtClean="0"/>
              <a:t>profesionālajām iespējām kopumā</a:t>
            </a:r>
            <a:endParaRPr lang="lv-LV" sz="2400" b="1" dirty="0"/>
          </a:p>
        </p:txBody>
      </p:sp>
    </p:spTree>
    <p:extLst>
      <p:ext uri="{BB962C8B-B14F-4D97-AF65-F5344CB8AC3E}">
        <p14:creationId xmlns:p14="http://schemas.microsoft.com/office/powerpoint/2010/main" val="1243004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Iespēja strādāt specialitātē</a:t>
            </a:r>
            <a:r>
              <a:rPr lang="lv-LV" dirty="0"/>
              <a:t>	</a:t>
            </a:r>
          </a:p>
        </p:txBody>
      </p:sp>
      <p:sp>
        <p:nvSpPr>
          <p:cNvPr id="3" name="Content Placeholder 2"/>
          <p:cNvSpPr>
            <a:spLocks noGrp="1"/>
          </p:cNvSpPr>
          <p:nvPr>
            <p:ph idx="1"/>
          </p:nvPr>
        </p:nvSpPr>
        <p:spPr/>
        <p:txBody>
          <a:bodyPr>
            <a:normAutofit/>
          </a:bodyPr>
          <a:lstStyle/>
          <a:p>
            <a:pPr lvl="1">
              <a:defRPr/>
            </a:pPr>
            <a:r>
              <a:rPr lang="lv-LV" dirty="0" smtClean="0">
                <a:solidFill>
                  <a:schemeClr val="tx1"/>
                </a:solidFill>
              </a:rPr>
              <a:t>Atgriezties drīzāk plāno tie, </a:t>
            </a:r>
            <a:r>
              <a:rPr lang="lv-LV" dirty="0">
                <a:solidFill>
                  <a:schemeClr val="tx1"/>
                </a:solidFill>
              </a:rPr>
              <a:t>kas darbā </a:t>
            </a:r>
            <a:r>
              <a:rPr lang="lv-LV" b="1" dirty="0">
                <a:solidFill>
                  <a:schemeClr val="tx1"/>
                </a:solidFill>
              </a:rPr>
              <a:t>neizmanto savu </a:t>
            </a:r>
            <a:r>
              <a:rPr lang="lv-LV" b="1" dirty="0" smtClean="0">
                <a:solidFill>
                  <a:schemeClr val="tx1"/>
                </a:solidFill>
              </a:rPr>
              <a:t>kvalifikāciju</a:t>
            </a:r>
          </a:p>
          <a:p>
            <a:pPr lvl="1">
              <a:defRPr/>
            </a:pPr>
            <a:endParaRPr lang="lv-LV" sz="1800" b="1" dirty="0">
              <a:solidFill>
                <a:schemeClr val="tx1"/>
              </a:solidFill>
            </a:endParaRPr>
          </a:p>
          <a:p>
            <a:pPr lvl="2"/>
            <a:r>
              <a:rPr lang="lv-LV" sz="1700" dirty="0">
                <a:solidFill>
                  <a:schemeClr val="tx1"/>
                </a:solidFill>
              </a:rPr>
              <a:t>44% «jaunās» diasporas pārstāvju lielā mērā darbā izmanto savu iegūto kvalifikāciju/izglītību – nedaudz mazāk nekā vidēji Latvijā</a:t>
            </a:r>
          </a:p>
          <a:p>
            <a:pPr lvl="2"/>
            <a:r>
              <a:rPr lang="lv-LV" sz="1700" dirty="0" smtClean="0">
                <a:solidFill>
                  <a:schemeClr val="tx1"/>
                </a:solidFill>
              </a:rPr>
              <a:t>No </a:t>
            </a:r>
            <a:r>
              <a:rPr lang="lv-LV" sz="1700" dirty="0">
                <a:solidFill>
                  <a:schemeClr val="tx1"/>
                </a:solidFill>
              </a:rPr>
              <a:t>tiem, kuri aizbrauca 2000.g. vai vēlāk, 41% šobrīd strādā zemākā profesijā nekā Latvijā, bet 23% - augstākā</a:t>
            </a:r>
          </a:p>
          <a:p>
            <a:pPr lvl="1">
              <a:defRPr/>
            </a:pPr>
            <a:endParaRPr lang="lv-LV" sz="1800" b="1" dirty="0">
              <a:solidFill>
                <a:schemeClr val="tx1"/>
              </a:solidFill>
            </a:endParaRPr>
          </a:p>
          <a:p>
            <a:pPr lvl="1">
              <a:defRPr/>
            </a:pPr>
            <a:endParaRPr lang="lv-LV" sz="1800" b="1" dirty="0">
              <a:solidFill>
                <a:schemeClr val="tx1"/>
              </a:solidFill>
            </a:endParaRPr>
          </a:p>
          <a:p>
            <a:pPr marL="365760" lvl="1" indent="0">
              <a:buNone/>
              <a:defRPr/>
            </a:pPr>
            <a:r>
              <a:rPr lang="lv-LV" dirty="0" smtClean="0">
                <a:solidFill>
                  <a:schemeClr val="tx1"/>
                </a:solidFill>
              </a:rPr>
              <a:t>Var samierināties ar mazāku algu</a:t>
            </a:r>
            <a:r>
              <a:rPr lang="lv-LV" b="1" dirty="0" smtClean="0">
                <a:solidFill>
                  <a:schemeClr val="tx1"/>
                </a:solidFill>
              </a:rPr>
              <a:t>, ja ir iespēja strādāt specialitātē </a:t>
            </a:r>
            <a:r>
              <a:rPr lang="lv-LV" dirty="0" smtClean="0">
                <a:solidFill>
                  <a:schemeClr val="tx1"/>
                </a:solidFill>
              </a:rPr>
              <a:t>un</a:t>
            </a:r>
            <a:r>
              <a:rPr lang="lv-LV" b="1" dirty="0" smtClean="0">
                <a:solidFill>
                  <a:schemeClr val="tx1"/>
                </a:solidFill>
              </a:rPr>
              <a:t> dzīvot sev zināmā vidē</a:t>
            </a:r>
            <a:endParaRPr lang="lv-LV" b="1" dirty="0">
              <a:solidFill>
                <a:schemeClr val="tx1"/>
              </a:solidFill>
            </a:endParaRPr>
          </a:p>
        </p:txBody>
      </p:sp>
    </p:spTree>
    <p:extLst>
      <p:ext uri="{BB962C8B-B14F-4D97-AF65-F5344CB8AC3E}">
        <p14:creationId xmlns:p14="http://schemas.microsoft.com/office/powerpoint/2010/main" val="3120483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29728"/>
            <a:ext cx="7548320" cy="827560"/>
          </a:xfrm>
        </p:spPr>
        <p:txBody>
          <a:bodyPr>
            <a:normAutofit/>
          </a:bodyPr>
          <a:lstStyle/>
          <a:p>
            <a:pPr fontAlgn="auto">
              <a:spcAft>
                <a:spcPts val="0"/>
              </a:spcAft>
              <a:defRPr/>
            </a:pPr>
            <a:r>
              <a:rPr lang="lv-LV" dirty="0" smtClean="0"/>
              <a:t>Kas plāno atgriezties?	</a:t>
            </a:r>
            <a:endParaRPr lang="lv-LV" dirty="0"/>
          </a:p>
        </p:txBody>
      </p:sp>
      <p:sp>
        <p:nvSpPr>
          <p:cNvPr id="3" name="Content Placeholder 2"/>
          <p:cNvSpPr>
            <a:spLocks noGrp="1"/>
          </p:cNvSpPr>
          <p:nvPr>
            <p:ph idx="1"/>
          </p:nvPr>
        </p:nvSpPr>
        <p:spPr>
          <a:xfrm>
            <a:off x="694780" y="1700808"/>
            <a:ext cx="7571557" cy="4248472"/>
          </a:xfrm>
        </p:spPr>
        <p:txBody>
          <a:bodyPr>
            <a:noAutofit/>
          </a:bodyPr>
          <a:lstStyle/>
          <a:p>
            <a:pPr lvl="1"/>
            <a:r>
              <a:rPr lang="lv-LV" sz="2400" b="1" dirty="0" smtClean="0"/>
              <a:t>Ciešas saites ar Latviju </a:t>
            </a:r>
            <a:r>
              <a:rPr lang="lv-LV" sz="2400" dirty="0" smtClean="0"/>
              <a:t>– emocionālās (draugi un ģimene) un fiziskās (māja, dzīvoklis, utml.). </a:t>
            </a:r>
            <a:r>
              <a:rPr lang="lv-LV" sz="2400" dirty="0"/>
              <a:t>Latvijas </a:t>
            </a:r>
            <a:r>
              <a:rPr lang="lv-LV" sz="2400" b="1" dirty="0"/>
              <a:t>pilsonības</a:t>
            </a:r>
            <a:r>
              <a:rPr lang="lv-LV" sz="2400" dirty="0"/>
              <a:t> </a:t>
            </a:r>
            <a:r>
              <a:rPr lang="lv-LV" sz="2400" dirty="0" smtClean="0"/>
              <a:t>paturēšana.</a:t>
            </a:r>
            <a:endParaRPr lang="lv-LV" sz="2400" b="1" dirty="0"/>
          </a:p>
          <a:p>
            <a:pPr lvl="1"/>
            <a:r>
              <a:rPr lang="lv-LV" sz="2400" dirty="0" smtClean="0"/>
              <a:t>Galvenokārt </a:t>
            </a:r>
            <a:r>
              <a:rPr lang="lv-LV" sz="2400" b="1" dirty="0" smtClean="0"/>
              <a:t>latvieši</a:t>
            </a:r>
            <a:r>
              <a:rPr lang="lv-LV" sz="2400" dirty="0" smtClean="0"/>
              <a:t>; jūtas </a:t>
            </a:r>
            <a:r>
              <a:rPr lang="lv-LV" sz="2400" b="1" dirty="0" smtClean="0"/>
              <a:t>stipri piesaistīti Latvija</a:t>
            </a:r>
            <a:r>
              <a:rPr lang="lv-LV" sz="2400" dirty="0" smtClean="0"/>
              <a:t>i.</a:t>
            </a:r>
          </a:p>
          <a:p>
            <a:pPr lvl="1"/>
            <a:r>
              <a:rPr lang="lv-LV" sz="2400" dirty="0" smtClean="0"/>
              <a:t>Ļoti labi pārvalda </a:t>
            </a:r>
            <a:r>
              <a:rPr lang="lv-LV" sz="2400" b="1" dirty="0" smtClean="0"/>
              <a:t>latviešu valodu</a:t>
            </a:r>
            <a:r>
              <a:rPr lang="lv-LV" sz="2400" dirty="0" smtClean="0"/>
              <a:t>. </a:t>
            </a:r>
          </a:p>
          <a:p>
            <a:pPr lvl="0" indent="-342900">
              <a:buClrTx/>
              <a:buSzTx/>
              <a:buFont typeface="Arial" pitchFamily="34" charset="0"/>
              <a:buChar char="•"/>
              <a:defRPr/>
            </a:pPr>
            <a:endParaRPr lang="lv-LV" sz="2400" dirty="0">
              <a:solidFill>
                <a:schemeClr val="tx1"/>
              </a:solidFill>
            </a:endParaRPr>
          </a:p>
          <a:p>
            <a:pPr lvl="1"/>
            <a:endParaRPr lang="lv-LV" sz="2400" b="1" dirty="0" smtClean="0"/>
          </a:p>
          <a:p>
            <a:pPr marL="128016" lvl="1" indent="0">
              <a:buNone/>
            </a:pPr>
            <a:endParaRPr lang="lv-LV" sz="2400" dirty="0" smtClean="0"/>
          </a:p>
          <a:p>
            <a:pPr marL="68580" indent="0" algn="ctr">
              <a:buNone/>
            </a:pPr>
            <a:r>
              <a:rPr lang="lv-LV" sz="2400" b="1" dirty="0" smtClean="0"/>
              <a:t>Identitātei, valodai un piederības sajūtai ir nozīme! Svarīgi rūpēties par tās saglabāšanu.</a:t>
            </a:r>
          </a:p>
          <a:p>
            <a:pPr lvl="1"/>
            <a:endParaRPr lang="lv-LV" sz="2400" dirty="0" smtClean="0"/>
          </a:p>
        </p:txBody>
      </p:sp>
    </p:spTree>
    <p:extLst>
      <p:ext uri="{BB962C8B-B14F-4D97-AF65-F5344CB8AC3E}">
        <p14:creationId xmlns:p14="http://schemas.microsoft.com/office/powerpoint/2010/main" val="32498927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Ārēji faktori</a:t>
            </a:r>
            <a:r>
              <a:rPr lang="lv-LV" dirty="0"/>
              <a:t>	</a:t>
            </a:r>
          </a:p>
        </p:txBody>
      </p:sp>
      <p:sp>
        <p:nvSpPr>
          <p:cNvPr id="3" name="Content Placeholder 2"/>
          <p:cNvSpPr>
            <a:spLocks noGrp="1"/>
          </p:cNvSpPr>
          <p:nvPr>
            <p:ph idx="1"/>
          </p:nvPr>
        </p:nvSpPr>
        <p:spPr/>
        <p:txBody>
          <a:bodyPr>
            <a:noAutofit/>
          </a:bodyPr>
          <a:lstStyle/>
          <a:p>
            <a:pPr marL="411480" lvl="1" indent="0">
              <a:buNone/>
              <a:defRPr/>
            </a:pPr>
            <a:r>
              <a:rPr lang="lv-LV" sz="2400" dirty="0"/>
              <a:t>Daudz kas būs atkarīgs arī no </a:t>
            </a:r>
            <a:r>
              <a:rPr lang="lv-LV" sz="2400" b="1" dirty="0"/>
              <a:t>situācijas citās valstīs</a:t>
            </a:r>
          </a:p>
          <a:p>
            <a:pPr lvl="1">
              <a:defRPr/>
            </a:pPr>
            <a:r>
              <a:rPr lang="lv-LV" sz="2400" dirty="0" smtClean="0"/>
              <a:t>Biežāk atriezties plāno Īrijā </a:t>
            </a:r>
            <a:r>
              <a:rPr lang="lv-LV" sz="2400" dirty="0"/>
              <a:t>un bijušajās Padomju Savienības republikās </a:t>
            </a:r>
            <a:r>
              <a:rPr lang="lv-LV" sz="2400" dirty="0" smtClean="0"/>
              <a:t>dzīvojošie un tiem, kuriem rūti </a:t>
            </a:r>
            <a:r>
              <a:rPr lang="lv-LV" sz="2400" dirty="0"/>
              <a:t>savilkt galus </a:t>
            </a:r>
            <a:r>
              <a:rPr lang="lv-LV" sz="2400" dirty="0" smtClean="0"/>
              <a:t>kopā</a:t>
            </a:r>
            <a:endParaRPr lang="lv-LV" sz="2400" dirty="0"/>
          </a:p>
          <a:p>
            <a:pPr marL="365760" lvl="1" indent="0">
              <a:buNone/>
              <a:defRPr/>
            </a:pPr>
            <a:endParaRPr lang="lv-LV" sz="2400" dirty="0" smtClean="0"/>
          </a:p>
          <a:p>
            <a:pPr lvl="1">
              <a:defRPr/>
            </a:pPr>
            <a:r>
              <a:rPr lang="lv-LV" sz="2400" dirty="0" smtClean="0"/>
              <a:t>Lielākā daļa no tiem, kas plano atriezties, </a:t>
            </a:r>
            <a:r>
              <a:rPr lang="lv-LV" sz="2400" b="1" dirty="0"/>
              <a:t>dzīvojuši ārzemēs salīdzinoši neilgu laiku </a:t>
            </a:r>
            <a:r>
              <a:rPr lang="lv-LV" sz="2400" dirty="0"/>
              <a:t>(līdz 2 gadiem</a:t>
            </a:r>
            <a:r>
              <a:rPr lang="lv-LV" sz="2400" dirty="0" smtClean="0"/>
              <a:t>)</a:t>
            </a:r>
          </a:p>
          <a:p>
            <a:pPr marL="365760" lvl="1" indent="0">
              <a:buNone/>
              <a:defRPr/>
            </a:pPr>
            <a:r>
              <a:rPr lang="lv-LV" sz="2400" dirty="0" smtClean="0"/>
              <a:t>Atliekot remigrācijas veicināšanu, </a:t>
            </a:r>
            <a:r>
              <a:rPr lang="lv-LV" sz="2400" b="1" dirty="0" smtClean="0"/>
              <a:t>arvien mazināsies remigrācijas iespējamība</a:t>
            </a:r>
            <a:r>
              <a:rPr lang="lv-LV" sz="2400" dirty="0" smtClean="0"/>
              <a:t>!</a:t>
            </a:r>
          </a:p>
          <a:p>
            <a:pPr lvl="1">
              <a:defRPr/>
            </a:pPr>
            <a:endParaRPr lang="lv-LV" sz="2400" dirty="0"/>
          </a:p>
        </p:txBody>
      </p:sp>
    </p:spTree>
    <p:extLst>
      <p:ext uri="{BB962C8B-B14F-4D97-AF65-F5344CB8AC3E}">
        <p14:creationId xmlns:p14="http://schemas.microsoft.com/office/powerpoint/2010/main" val="145311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46517"/>
            <a:ext cx="7024744" cy="1143000"/>
          </a:xfrm>
        </p:spPr>
        <p:txBody>
          <a:bodyPr>
            <a:normAutofit/>
          </a:bodyPr>
          <a:lstStyle/>
          <a:p>
            <a:r>
              <a:rPr lang="lv-LV" dirty="0" smtClean="0"/>
              <a:t>Demogrāfiskie izaicinājumi</a:t>
            </a:r>
            <a:endParaRPr lang="lv-LV"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1760" y="1389517"/>
            <a:ext cx="6164184" cy="506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89" y="2614308"/>
            <a:ext cx="30575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7504" y="4221088"/>
            <a:ext cx="3312367" cy="1477328"/>
          </a:xfrm>
          <a:prstGeom prst="rect">
            <a:avLst/>
          </a:prstGeom>
        </p:spPr>
        <p:txBody>
          <a:bodyPr wrap="square">
            <a:spAutoFit/>
          </a:bodyPr>
          <a:lstStyle/>
          <a:p>
            <a:r>
              <a:rPr lang="lv-LV" dirty="0">
                <a:solidFill>
                  <a:schemeClr val="accent1"/>
                </a:solidFill>
              </a:rPr>
              <a:t>Eurostat iedzīvotāju skaita prognoze Latvijā </a:t>
            </a:r>
            <a:r>
              <a:rPr lang="lv-LV" dirty="0" smtClean="0">
                <a:solidFill>
                  <a:schemeClr val="accent1"/>
                </a:solidFill>
              </a:rPr>
              <a:t>2080.gadam </a:t>
            </a:r>
            <a:r>
              <a:rPr lang="lv-LV" dirty="0">
                <a:solidFill>
                  <a:schemeClr val="accent1"/>
                </a:solidFill>
              </a:rPr>
              <a:t>– </a:t>
            </a:r>
            <a:endParaRPr lang="lv-LV" dirty="0" smtClean="0">
              <a:solidFill>
                <a:schemeClr val="accent1"/>
              </a:solidFill>
            </a:endParaRPr>
          </a:p>
          <a:p>
            <a:r>
              <a:rPr lang="lv-LV" sz="3600" b="1" dirty="0" smtClean="0">
                <a:solidFill>
                  <a:schemeClr val="accent1"/>
                </a:solidFill>
              </a:rPr>
              <a:t>1,351 </a:t>
            </a:r>
            <a:r>
              <a:rPr lang="lv-LV" sz="3600" b="1" dirty="0">
                <a:solidFill>
                  <a:schemeClr val="accent1"/>
                </a:solidFill>
              </a:rPr>
              <a:t>miljoni</a:t>
            </a:r>
          </a:p>
        </p:txBody>
      </p:sp>
    </p:spTree>
    <p:extLst>
      <p:ext uri="{BB962C8B-B14F-4D97-AF65-F5344CB8AC3E}">
        <p14:creationId xmlns:p14="http://schemas.microsoft.com/office/powerpoint/2010/main" val="3007517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200800" cy="720080"/>
          </a:xfrm>
        </p:spPr>
        <p:txBody>
          <a:bodyPr>
            <a:normAutofit/>
          </a:bodyPr>
          <a:lstStyle/>
          <a:p>
            <a:r>
              <a:rPr lang="lv-LV" dirty="0" smtClean="0"/>
              <a:t>Emigrācija</a:t>
            </a:r>
            <a:endParaRPr lang="lv-LV" dirty="0"/>
          </a:p>
        </p:txBody>
      </p:sp>
      <p:sp>
        <p:nvSpPr>
          <p:cNvPr id="3" name="Content Placeholder 2"/>
          <p:cNvSpPr>
            <a:spLocks noGrp="1"/>
          </p:cNvSpPr>
          <p:nvPr>
            <p:ph idx="1"/>
          </p:nvPr>
        </p:nvSpPr>
        <p:spPr>
          <a:xfrm>
            <a:off x="467544" y="2060848"/>
            <a:ext cx="8424936" cy="3148937"/>
          </a:xfrm>
        </p:spPr>
        <p:txBody>
          <a:bodyPr>
            <a:noAutofit/>
          </a:bodyPr>
          <a:lstStyle/>
          <a:p>
            <a:r>
              <a:rPr lang="lv-LV" dirty="0" smtClean="0"/>
              <a:t>Ap 14% Latvijas valstspiederīgo dzīvo ārpus Latvijas</a:t>
            </a:r>
          </a:p>
          <a:p>
            <a:r>
              <a:rPr lang="lv-LV" dirty="0" smtClean="0"/>
              <a:t>Kopš </a:t>
            </a:r>
            <a:r>
              <a:rPr lang="lv-LV" dirty="0"/>
              <a:t>2000.gada vien no Latvijas </a:t>
            </a:r>
            <a:r>
              <a:rPr lang="lv-LV" b="1" dirty="0"/>
              <a:t>izbraukuši un nav atgriezušies ap 260 000 iedzīvotāju </a:t>
            </a:r>
            <a:r>
              <a:rPr lang="lv-LV" dirty="0"/>
              <a:t>(Hazans, </a:t>
            </a:r>
            <a:r>
              <a:rPr lang="lv-LV" dirty="0" smtClean="0"/>
              <a:t>2015</a:t>
            </a:r>
            <a:r>
              <a:rPr lang="lv-LV" dirty="0"/>
              <a:t>).</a:t>
            </a:r>
            <a:endParaRPr lang="lv-LV" dirty="0" smtClean="0"/>
          </a:p>
          <a:p>
            <a:r>
              <a:rPr lang="lv-LV" dirty="0" smtClean="0"/>
              <a:t>Emigrācijas intensitāte ir mazinājusies, </a:t>
            </a:r>
            <a:r>
              <a:rPr lang="lv-LV" b="1" dirty="0" smtClean="0"/>
              <a:t>diasporas apjoms turpina </a:t>
            </a:r>
            <a:r>
              <a:rPr lang="lv-LV" b="1" dirty="0" smtClean="0"/>
              <a:t>augt</a:t>
            </a:r>
            <a:endParaRPr lang="lv-LV" b="1" dirty="0" smtClean="0"/>
          </a:p>
        </p:txBody>
      </p:sp>
    </p:spTree>
    <p:extLst>
      <p:ext uri="{BB962C8B-B14F-4D97-AF65-F5344CB8AC3E}">
        <p14:creationId xmlns:p14="http://schemas.microsoft.com/office/powerpoint/2010/main" val="4755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936104"/>
          </a:xfrm>
        </p:spPr>
        <p:txBody>
          <a:bodyPr>
            <a:normAutofit/>
          </a:bodyPr>
          <a:lstStyle/>
          <a:p>
            <a:r>
              <a:rPr lang="lv-LV" dirty="0" smtClean="0"/>
              <a:t>Kas aizbrauc?</a:t>
            </a:r>
            <a:endParaRPr lang="lv-LV" dirty="0"/>
          </a:p>
        </p:txBody>
      </p:sp>
      <p:sp>
        <p:nvSpPr>
          <p:cNvPr id="3" name="Content Placeholder 2"/>
          <p:cNvSpPr>
            <a:spLocks noGrp="1"/>
          </p:cNvSpPr>
          <p:nvPr>
            <p:ph idx="1"/>
          </p:nvPr>
        </p:nvSpPr>
        <p:spPr>
          <a:xfrm>
            <a:off x="611560" y="1703115"/>
            <a:ext cx="8064896" cy="4608512"/>
          </a:xfrm>
        </p:spPr>
        <p:txBody>
          <a:bodyPr>
            <a:normAutofit/>
          </a:bodyPr>
          <a:lstStyle/>
          <a:p>
            <a:r>
              <a:rPr lang="lv-LV" sz="2400" dirty="0" smtClean="0"/>
              <a:t>Lielākā daļa </a:t>
            </a:r>
            <a:r>
              <a:rPr lang="lv-LV" sz="2400" b="1" dirty="0" smtClean="0"/>
              <a:t>jauni cilvēki </a:t>
            </a:r>
          </a:p>
          <a:p>
            <a:pPr lvl="1"/>
            <a:r>
              <a:rPr lang="lv-LV" sz="2400" dirty="0" smtClean="0"/>
              <a:t>39% līdz 30 gadu vecumā, 32% 30-40 gadu vecumā, biežāk ir bērni</a:t>
            </a:r>
          </a:p>
          <a:p>
            <a:r>
              <a:rPr lang="lv-LV" sz="2400" dirty="0" smtClean="0"/>
              <a:t>Diasporas </a:t>
            </a:r>
            <a:r>
              <a:rPr lang="lv-LV" sz="2400" dirty="0"/>
              <a:t>pārstāvji vidēji </a:t>
            </a:r>
            <a:r>
              <a:rPr lang="lv-LV" sz="2400" b="1" dirty="0"/>
              <a:t>izglītotāki</a:t>
            </a:r>
            <a:r>
              <a:rPr lang="lv-LV" sz="2400" dirty="0"/>
              <a:t> nekā Latvijas iedzīvotāji (t.sk. OECD dati</a:t>
            </a:r>
            <a:r>
              <a:rPr lang="lv-LV" sz="2400" dirty="0" smtClean="0"/>
              <a:t>)</a:t>
            </a:r>
          </a:p>
          <a:p>
            <a:r>
              <a:rPr lang="lv-LV" sz="2400" dirty="0" smtClean="0"/>
              <a:t>48</a:t>
            </a:r>
            <a:r>
              <a:rPr lang="lv-LV" sz="2400" dirty="0" smtClean="0"/>
              <a:t>% </a:t>
            </a:r>
            <a:r>
              <a:rPr lang="lv-LV" sz="2400" b="1" dirty="0" smtClean="0"/>
              <a:t>augstākais izglītības līmenis, </a:t>
            </a:r>
            <a:r>
              <a:rPr lang="lv-LV" sz="2400" dirty="0" smtClean="0"/>
              <a:t>pie tam </a:t>
            </a:r>
            <a:r>
              <a:rPr lang="lv-LV" sz="2400" b="1" dirty="0" smtClean="0"/>
              <a:t>30% </a:t>
            </a:r>
            <a:r>
              <a:rPr lang="lv-LV" sz="2400" dirty="0" smtClean="0"/>
              <a:t>no viņiem šis </a:t>
            </a:r>
            <a:r>
              <a:rPr lang="lv-LV" sz="2400" b="1" dirty="0" smtClean="0"/>
              <a:t>diploms iegūts ārzemēs</a:t>
            </a:r>
          </a:p>
          <a:p>
            <a:pPr lvl="1"/>
            <a:r>
              <a:rPr lang="lv-LV" sz="2400" dirty="0" smtClean="0"/>
              <a:t>Kopumā ap 14% ir ārzemēs iegūta augstākā izglītība</a:t>
            </a:r>
          </a:p>
          <a:p>
            <a:r>
              <a:rPr lang="lv-LV" sz="2400" dirty="0" smtClean="0"/>
              <a:t>Biežāk aizbrauc tie, kuriem ir bērni vai kuri plāno bērnus (Hazans 2013).</a:t>
            </a:r>
            <a:endParaRPr lang="lv-LV" sz="2400" dirty="0"/>
          </a:p>
        </p:txBody>
      </p:sp>
      <p:sp>
        <p:nvSpPr>
          <p:cNvPr id="4" name="Rectangle 16"/>
          <p:cNvSpPr>
            <a:spLocks noChangeArrowheads="1"/>
          </p:cNvSpPr>
          <p:nvPr/>
        </p:nvSpPr>
        <p:spPr bwMode="auto">
          <a:xfrm>
            <a:off x="1835696" y="5882182"/>
            <a:ext cx="5328592" cy="74239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lv-LV" altLang="en-US" sz="1800" b="0" dirty="0" smtClean="0">
                <a:solidFill>
                  <a:schemeClr val="bg1"/>
                </a:solidFill>
              </a:rPr>
              <a:t>Diasporai ir liels demogrāfiskais potentiāls</a:t>
            </a:r>
            <a:endParaRPr lang="en-US" altLang="en-US" sz="1800" b="0" dirty="0">
              <a:solidFill>
                <a:schemeClr val="bg1"/>
              </a:solidFill>
            </a:endParaRPr>
          </a:p>
        </p:txBody>
      </p:sp>
    </p:spTree>
    <p:extLst>
      <p:ext uri="{BB962C8B-B14F-4D97-AF65-F5344CB8AC3E}">
        <p14:creationId xmlns:p14="http://schemas.microsoft.com/office/powerpoint/2010/main" val="2131831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88840"/>
            <a:ext cx="6742980" cy="39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p:txBody>
          <a:bodyPr>
            <a:normAutofit/>
          </a:bodyPr>
          <a:lstStyle/>
          <a:p>
            <a:r>
              <a:rPr lang="lv-LV" dirty="0"/>
              <a:t>Kāpēc aizbrauc? </a:t>
            </a:r>
            <a:br>
              <a:rPr lang="lv-LV" dirty="0"/>
            </a:br>
            <a:r>
              <a:rPr lang="lv-LV" sz="2200" dirty="0"/>
              <a:t>(Galvenais iemesls</a:t>
            </a:r>
            <a:r>
              <a:rPr lang="lv-LV" sz="2200" dirty="0" smtClean="0"/>
              <a:t>)</a:t>
            </a:r>
            <a:endParaRPr lang="lv-LV" sz="2200" dirty="0"/>
          </a:p>
        </p:txBody>
      </p:sp>
      <p:sp>
        <p:nvSpPr>
          <p:cNvPr id="4" name="Subtitle 2"/>
          <p:cNvSpPr txBox="1">
            <a:spLocks/>
          </p:cNvSpPr>
          <p:nvPr/>
        </p:nvSpPr>
        <p:spPr bwMode="auto">
          <a:xfrm>
            <a:off x="4960416" y="6093296"/>
            <a:ext cx="4106862" cy="554037"/>
          </a:xfrm>
          <a:prstGeom prst="rect">
            <a:avLst/>
          </a:prstGeom>
          <a:noFill/>
          <a:ln w="9525">
            <a:noFill/>
            <a:miter lim="800000"/>
            <a:headEnd/>
            <a:tailEnd/>
          </a:ln>
        </p:spPr>
        <p:txBody>
          <a:bodyPr/>
          <a:lstStyle/>
          <a:p>
            <a:pPr algn="just" eaLnBrk="1" hangingPunct="1"/>
            <a:r>
              <a:rPr lang="lv-LV" sz="1000" b="1" dirty="0" smtClean="0"/>
              <a:t>LU FSI, 2015</a:t>
            </a:r>
          </a:p>
          <a:p>
            <a:pPr algn="just" eaLnBrk="1" hangingPunct="1"/>
            <a:r>
              <a:rPr lang="lv-LV" sz="1000" b="1" dirty="0" smtClean="0"/>
              <a:t>ESF </a:t>
            </a:r>
            <a:r>
              <a:rPr lang="lv-LV" sz="1000" b="1" dirty="0"/>
              <a:t>projekts "Latvijas emigrantu kopienas: nacionālā identitāte, transnacionālās attiecības un diasporas politika"</a:t>
            </a:r>
          </a:p>
          <a:p>
            <a:pPr algn="just" eaLnBrk="1" hangingPunct="1"/>
            <a:r>
              <a:rPr lang="lv-LV" sz="1000" b="1" dirty="0"/>
              <a:t>Nr. 2013/0055/1DP/1.1.1.2.0/13/APIA/VIAA/040 </a:t>
            </a:r>
          </a:p>
        </p:txBody>
      </p:sp>
    </p:spTree>
    <p:extLst>
      <p:ext uri="{BB962C8B-B14F-4D97-AF65-F5344CB8AC3E}">
        <p14:creationId xmlns:p14="http://schemas.microsoft.com/office/powerpoint/2010/main" val="3108974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3494</TotalTime>
  <Words>3454</Words>
  <Application>Microsoft Office PowerPoint</Application>
  <PresentationFormat>On-screen Show (4:3)</PresentationFormat>
  <Paragraphs>358</Paragraphs>
  <Slides>58</Slides>
  <Notes>6</Notes>
  <HiddenSlides>18</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Urban</vt:lpstr>
      <vt:lpstr>PowerPoint Presentation</vt:lpstr>
      <vt:lpstr>Pētījums «Latvijas emigrantu kopienas»</vt:lpstr>
      <vt:lpstr>Metodoloģija</vt:lpstr>
      <vt:lpstr>PowerPoint Presentation</vt:lpstr>
      <vt:lpstr>PowerPoint Presentation</vt:lpstr>
      <vt:lpstr>Demogrāfiskie izaicinājumi</vt:lpstr>
      <vt:lpstr>Emigrācija</vt:lpstr>
      <vt:lpstr>Kas aizbrauc?</vt:lpstr>
      <vt:lpstr>Kāpēc aizbrauc?  (Galvenais iemesls)</vt:lpstr>
      <vt:lpstr>PowerPoint Presentation</vt:lpstr>
      <vt:lpstr>Kā uz situāciju reaģē citās valstīs?</vt:lpstr>
      <vt:lpstr>Īrija (The Irish Times)</vt:lpstr>
      <vt:lpstr>Lietuva</vt:lpstr>
      <vt:lpstr>Vācija</vt:lpstr>
      <vt:lpstr>Reemigrācijas atbalsta pasākumu plāns Latvijā</vt:lpstr>
      <vt:lpstr>Atgriešanās potenciāls</vt:lpstr>
      <vt:lpstr>Kas veicina atgriešanos?</vt:lpstr>
      <vt:lpstr>Atgriešanās iemesli</vt:lpstr>
      <vt:lpstr>Nosacījumi (kas kavē atriezties)?</vt:lpstr>
      <vt:lpstr>Nosacījumi, lai veicinātu atgriešanos</vt:lpstr>
      <vt:lpstr>Ekonomiskās situācijas uzlabošanās</vt:lpstr>
      <vt:lpstr>Ko darīt?</vt:lpstr>
      <vt:lpstr>PowerPoint Presentation</vt:lpstr>
      <vt:lpstr>Cik slikta patiesībā ir situācija?</vt:lpstr>
      <vt:lpstr>Darba tirgus un politiskās vides uzlabošanās</vt:lpstr>
      <vt:lpstr>Uzticēšanās valdībai</vt:lpstr>
      <vt:lpstr>Institūciju darba kvalitāte, pārliecība par valsts pozitīvu virzību</vt:lpstr>
      <vt:lpstr>Jārisina konkrētu jomu problēmas!</vt:lpstr>
      <vt:lpstr>Jāpalīdz Latvijā iekļauties remigranta ģimenei un bērniem</vt:lpstr>
      <vt:lpstr>Palīdzība darba atrašanā Latvijā</vt:lpstr>
      <vt:lpstr>Valodas un piesaistes Latvijai saglabāšana</vt:lpstr>
      <vt:lpstr>Izglītības modernizācija, profesionāļu piesaiste</vt:lpstr>
      <vt:lpstr>Palīdzība ar mājokļa nodrošinājumu</vt:lpstr>
      <vt:lpstr>Informācijas nodrošinājums</vt:lpstr>
      <vt:lpstr>Segmentēta komunikācija</vt:lpstr>
      <vt:lpstr>Noturēt Latvijā tos, kuri atgriezušies!</vt:lpstr>
      <vt:lpstr>Diasporas un migrācijas pētījumu centra pētījumi</vt:lpstr>
      <vt:lpstr>Kā remigrāciju veicina citās valstīs?</vt:lpstr>
      <vt:lpstr>Vai varam to atļauties?</vt:lpstr>
      <vt:lpstr>Paldies!</vt:lpstr>
      <vt:lpstr>Migrācijas saldo</vt:lpstr>
      <vt:lpstr>PowerPoint Presentation</vt:lpstr>
      <vt:lpstr>Jaunas idejas, prasmes</vt:lpstr>
      <vt:lpstr>Dati</vt:lpstr>
      <vt:lpstr>Mērķa grupas viedokļi</vt:lpstr>
      <vt:lpstr>Diasporas politikas simboliskā loma</vt:lpstr>
      <vt:lpstr>Mazināt emigrāciju</vt:lpstr>
      <vt:lpstr>Perceptions of the reemigration plan</vt:lpstr>
      <vt:lpstr>Focus on the young and highly skilled</vt:lpstr>
      <vt:lpstr>Returning does not mean staying</vt:lpstr>
      <vt:lpstr>What support return migrants need?</vt:lpstr>
      <vt:lpstr>Potential policy developments</vt:lpstr>
      <vt:lpstr>SVF ieteikumi</vt:lpstr>
      <vt:lpstr>Vai atgriezīsies jaunie?</vt:lpstr>
      <vt:lpstr>Vai atgriezīsies izglītotie?</vt:lpstr>
      <vt:lpstr>Iespēja strādāt specialitātē </vt:lpstr>
      <vt:lpstr>Kas plāno atgriezties? </vt:lpstr>
      <vt:lpstr>Ārēji faktori </vt:lpstr>
    </vt:vector>
  </TitlesOfParts>
  <Company>clearly presented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Flowers</dc:title>
  <dc:creator>Owner</dc:creator>
  <cp:lastModifiedBy>Inta</cp:lastModifiedBy>
  <cp:revision>138</cp:revision>
  <dcterms:modified xsi:type="dcterms:W3CDTF">2016-11-16T06:55:26Z</dcterms:modified>
</cp:coreProperties>
</file>